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7"/>
    <p:sldId id="262" r:id="rId8"/>
    <p:sldId id="264" r:id="rId10"/>
    <p:sldId id="265" r:id="rId11"/>
    <p:sldId id="266" r:id="rId12"/>
    <p:sldId id="267" r:id="rId13"/>
    <p:sldId id="268" r:id="rId14"/>
    <p:sldId id="274" r:id="rId9"/>
    <p:sldId id="269" r:id="rId15"/>
    <p:sldId id="275" r:id="rId6"/>
    <p:sldId id="276" r:id="rId25"/>
    <p:sldId id="277" r:id="rId26"/>
    <p:sldId id="278" r:id="rId27"/>
    <p:sldId id="272" r:id="rId18"/>
    <p:sldId id="273" r:id="rId19"/>
  </p:sldIdLst>
  <p:notesMasterIdLst>
    <p:notesMasterId r:id="rId2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1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12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3.xml"/><Relationship Id="rId18" Type="http://schemas.openxmlformats.org/officeDocument/2006/relationships/slide" Target="slides/slide18.xml"/><Relationship Id="rId19" Type="http://schemas.openxmlformats.org/officeDocument/2006/relationships/slide" Target="slides/slide19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slide" Target="slides/slide15.xml"/><Relationship Id="rId26" Type="http://schemas.openxmlformats.org/officeDocument/2006/relationships/slide" Target="slides/slide16.xml"/><Relationship Id="rId27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35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118872" y="164592"/>
            <a:ext cx="12072823" cy="13716"/>
          </a:xfrm>
          <a:prstGeom prst="rect">
            <a:avLst/>
          </a:prstGeom>
          <a:solidFill>
            <a:srgbClr val="E0C678"/>
          </a:solidFill>
          <a:ln w="12700">
            <a:solidFill>
              <a:srgbClr val="E0C678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118872" y="0"/>
            <a:ext cx="12072823" cy="6858000"/>
          </a:xfrm>
          <a:prstGeom prst="rect">
            <a:avLst/>
          </a:prstGeom>
          <a:solidFill>
            <a:srgbClr val="FBF8F0"/>
          </a:solidFill>
          <a:ln w="12700">
            <a:solidFill>
              <a:srgbClr val="FBF8F0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118872" y="0"/>
            <a:ext cx="4160520" cy="6858000"/>
          </a:xfrm>
          <a:prstGeom prst="rect">
            <a:avLst/>
          </a:prstGeom>
          <a:solidFill>
            <a:srgbClr val="123D68"/>
          </a:solidFill>
          <a:ln w="12700">
            <a:solidFill>
              <a:srgbClr val="123D68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4279392" y="0"/>
            <a:ext cx="45720" cy="685800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40080" y="50292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E0C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KANZLEI DR.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rgbClr val="E0C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TÖNIES-BAMBALSKA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40080" y="1225296"/>
            <a:ext cx="1097280" cy="27432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658368" y="1874520"/>
            <a:ext cx="34747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НЕДВИЖИМИ</a:t>
            </a:r>
            <a:endParaRPr lang="en-US" sz="3100" dirty="0"/>
          </a:p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ИМОТИ В ГЕРМАНИЯ</a:t>
            </a:r>
            <a:endParaRPr lang="en-US" sz="3100" dirty="0"/>
          </a:p>
        </p:txBody>
      </p:sp>
      <p:sp>
        <p:nvSpPr>
          <p:cNvPr id="10" name="Text 8"/>
          <p:cNvSpPr/>
          <p:nvPr/>
        </p:nvSpPr>
        <p:spPr>
          <a:xfrm>
            <a:off x="4892040" y="1463040"/>
            <a:ext cx="5669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23D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Правни, данъчни и инвестиционни особености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23D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 български инвеститори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892040" y="2148840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C9A4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октомври 2026 · Генерално консулство на Република България · Мюнхен</a:t>
            </a:r>
            <a:endParaRPr lang="en-US" sz="1020" dirty="0"/>
          </a:p>
        </p:txBody>
      </p:sp>
      <p:sp>
        <p:nvSpPr>
          <p:cNvPr id="12" name="Shape 10"/>
          <p:cNvSpPr/>
          <p:nvPr/>
        </p:nvSpPr>
        <p:spPr>
          <a:xfrm>
            <a:off x="4892040" y="3886200"/>
            <a:ext cx="1591056" cy="329184"/>
          </a:xfrm>
          <a:prstGeom prst="roundRect">
            <a:avLst>
              <a:gd name="adj" fmla="val 22222"/>
            </a:avLst>
          </a:prstGeom>
          <a:solidFill>
            <a:srgbClr val="C9A44B"/>
          </a:solidFill>
          <a:ln w="12700">
            <a:solidFill>
              <a:srgbClr val="C9A44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4983480" y="3959352"/>
            <a:ext cx="140817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0E35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Локация</a:t>
            </a:r>
            <a:endParaRPr lang="en-US" sz="780" dirty="0"/>
          </a:p>
        </p:txBody>
      </p:sp>
      <p:sp>
        <p:nvSpPr>
          <p:cNvPr id="14" name="Shape 12"/>
          <p:cNvSpPr/>
          <p:nvPr/>
        </p:nvSpPr>
        <p:spPr>
          <a:xfrm>
            <a:off x="6766560" y="3886200"/>
            <a:ext cx="1591056" cy="329184"/>
          </a:xfrm>
          <a:prstGeom prst="roundRect">
            <a:avLst>
              <a:gd name="adj" fmla="val 22222"/>
            </a:avLst>
          </a:prstGeom>
          <a:solidFill>
            <a:srgbClr val="1B4E7A"/>
          </a:solidFill>
          <a:ln w="12700">
            <a:solidFill>
              <a:srgbClr val="1B4E7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6858000" y="3959352"/>
            <a:ext cx="140817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Проверка</a:t>
            </a:r>
            <a:endParaRPr lang="en-US" sz="780" dirty="0"/>
          </a:p>
        </p:txBody>
      </p:sp>
      <p:sp>
        <p:nvSpPr>
          <p:cNvPr id="16" name="Shape 14"/>
          <p:cNvSpPr/>
          <p:nvPr/>
        </p:nvSpPr>
        <p:spPr>
          <a:xfrm>
            <a:off x="4892040" y="4361688"/>
            <a:ext cx="1591056" cy="329184"/>
          </a:xfrm>
          <a:prstGeom prst="roundRect">
            <a:avLst>
              <a:gd name="adj" fmla="val 22222"/>
            </a:avLst>
          </a:prstGeom>
          <a:solidFill>
            <a:srgbClr val="C9A44B"/>
          </a:solidFill>
          <a:ln w="12700">
            <a:solidFill>
              <a:srgbClr val="C9A44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4983480" y="4434840"/>
            <a:ext cx="140817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0E35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Сделка</a:t>
            </a:r>
            <a:endParaRPr lang="en-US" sz="780" dirty="0"/>
          </a:p>
        </p:txBody>
      </p:sp>
      <p:sp>
        <p:nvSpPr>
          <p:cNvPr id="18" name="Shape 16"/>
          <p:cNvSpPr/>
          <p:nvPr/>
        </p:nvSpPr>
        <p:spPr>
          <a:xfrm>
            <a:off x="6766560" y="4361688"/>
            <a:ext cx="1591056" cy="329184"/>
          </a:xfrm>
          <a:prstGeom prst="roundRect">
            <a:avLst>
              <a:gd name="adj" fmla="val 22222"/>
            </a:avLst>
          </a:prstGeom>
          <a:solidFill>
            <a:srgbClr val="1B4E7A"/>
          </a:solidFill>
          <a:ln w="12700">
            <a:solidFill>
              <a:srgbClr val="1B4E7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6858000" y="4434840"/>
            <a:ext cx="140817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Данъци</a:t>
            </a:r>
            <a:endParaRPr lang="en-US" sz="780" dirty="0"/>
          </a:p>
        </p:txBody>
      </p:sp>
      <p:sp>
        <p:nvSpPr>
          <p:cNvPr id="20" name="Shape 18"/>
          <p:cNvSpPr/>
          <p:nvPr/>
        </p:nvSpPr>
        <p:spPr>
          <a:xfrm>
            <a:off x="4892040" y="4837176"/>
            <a:ext cx="1591056" cy="329184"/>
          </a:xfrm>
          <a:prstGeom prst="roundRect">
            <a:avLst>
              <a:gd name="adj" fmla="val 22222"/>
            </a:avLst>
          </a:prstGeom>
          <a:solidFill>
            <a:srgbClr val="C9A44B"/>
          </a:solidFill>
          <a:ln w="12700">
            <a:solidFill>
              <a:srgbClr val="C9A44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4983480" y="4910328"/>
            <a:ext cx="140817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0E35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Доходност</a:t>
            </a:r>
            <a:endParaRPr lang="en-US" sz="780" dirty="0"/>
          </a:p>
        </p:txBody>
      </p:sp>
      <p:sp>
        <p:nvSpPr>
          <p:cNvPr id="22" name="Shape 20"/>
          <p:cNvSpPr/>
          <p:nvPr/>
        </p:nvSpPr>
        <p:spPr>
          <a:xfrm>
            <a:off x="6766560" y="4837176"/>
            <a:ext cx="1591056" cy="329184"/>
          </a:xfrm>
          <a:prstGeom prst="roundRect">
            <a:avLst>
              <a:gd name="adj" fmla="val 22222"/>
            </a:avLst>
          </a:prstGeom>
          <a:solidFill>
            <a:srgbClr val="1B4E7A"/>
          </a:solidFill>
          <a:ln w="12700">
            <a:solidFill>
              <a:srgbClr val="1B4E7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6858000" y="4910328"/>
            <a:ext cx="140817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</a:t>
            </a:r>
            <a:endParaRPr lang="en-US" sz="780" dirty="0"/>
          </a:p>
        </p:txBody>
      </p:sp>
      <p:sp>
        <p:nvSpPr>
          <p:cNvPr id="24" name="Text 22"/>
          <p:cNvSpPr/>
          <p:nvPr/>
        </p:nvSpPr>
        <p:spPr>
          <a:xfrm>
            <a:off x="4892040" y="5532120"/>
            <a:ext cx="5760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23D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Dr. jur. Anna Tönies-Bambalska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123D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Rechtsanwältin · Fachanwältin für Internationales Wirtschaftsrecht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118872" y="164592"/>
            <a:ext cx="12072823" cy="13716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502920"/>
            <a:ext cx="7772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23D6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Пътят на инвеститора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21792" y="1024128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От първия избор до изхода от инвестицията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621792" y="1426464"/>
            <a:ext cx="1143000" cy="2286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9418320" y="54864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C9A4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INVESTMENT JOURNEY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1005840" y="3063240"/>
            <a:ext cx="9738360" cy="0"/>
          </a:xfrm>
          <a:prstGeom prst="line">
            <a:avLst/>
          </a:prstGeom>
          <a:noFill/>
          <a:ln w="27940">
            <a:solidFill>
              <a:srgbClr val="C9A44B"/>
            </a:solidFill>
            <a:prstDash val="solid"/>
            <a:headEnd type="none"/>
            <a:tailEnd type="triangle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77240" y="2587752"/>
            <a:ext cx="566928" cy="566928"/>
          </a:xfrm>
          <a:prstGeom prst="ellipse">
            <a:avLst/>
          </a:prstGeom>
          <a:solidFill>
            <a:srgbClr val="123D68"/>
          </a:solidFill>
          <a:ln w="19050">
            <a:solidFill>
              <a:srgbClr val="FBF8F0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777240" y="2752344"/>
            <a:ext cx="5669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50">
                <a:solidFill>
                  <a:srgbClr val="0F395D"/>
                </a:solidFill>
              </a:rPr>
              <a:t>02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521208" y="3346704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23D68"/>
                </a:solidFill>
              </a:rPr>
              <a:t>Локация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1947672" y="2587752"/>
            <a:ext cx="566928" cy="566928"/>
          </a:xfrm>
          <a:prstGeom prst="ellipse">
            <a:avLst/>
          </a:prstGeom>
          <a:solidFill>
            <a:srgbClr val="123D68"/>
          </a:solidFill>
          <a:ln w="19050">
            <a:solidFill>
              <a:srgbClr val="FBF8F0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1947672" y="2752344"/>
            <a:ext cx="5669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50">
                <a:solidFill>
                  <a:srgbClr val="0F395D"/>
                </a:solidFill>
              </a:rPr>
              <a:t>02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1691640" y="3346704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23D68"/>
                </a:solidFill>
              </a:rPr>
              <a:t>Правна структура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3127248" y="2587752"/>
            <a:ext cx="566928" cy="566928"/>
          </a:xfrm>
          <a:prstGeom prst="ellipse">
            <a:avLst/>
          </a:prstGeom>
          <a:solidFill>
            <a:srgbClr val="123D68"/>
          </a:solidFill>
          <a:ln w="19050">
            <a:solidFill>
              <a:srgbClr val="FBF8F0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3127248" y="2752344"/>
            <a:ext cx="5669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50">
                <a:solidFill>
                  <a:srgbClr val="0F395D"/>
                </a:solidFill>
              </a:rPr>
              <a:t>02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2871216" y="3346704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23D68"/>
                </a:solidFill>
              </a:rPr>
              <a:t>Брокер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4306824" y="2587752"/>
            <a:ext cx="566928" cy="566928"/>
          </a:xfrm>
          <a:prstGeom prst="ellipse">
            <a:avLst/>
          </a:prstGeom>
          <a:solidFill>
            <a:srgbClr val="123D68"/>
          </a:solidFill>
          <a:ln w="19050">
            <a:solidFill>
              <a:srgbClr val="FBF8F0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4306824" y="2752344"/>
            <a:ext cx="5669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50">
                <a:solidFill>
                  <a:srgbClr val="0F395D"/>
                </a:solidFill>
              </a:rPr>
              <a:t>02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4050792" y="3346704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23D68"/>
                </a:solidFill>
              </a:rPr>
              <a:t>Due Diligence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5486400" y="2587752"/>
            <a:ext cx="566928" cy="566928"/>
          </a:xfrm>
          <a:prstGeom prst="ellipse">
            <a:avLst/>
          </a:prstGeom>
          <a:solidFill>
            <a:srgbClr val="123D68"/>
          </a:solidFill>
          <a:ln w="19050">
            <a:solidFill>
              <a:srgbClr val="FBF8F0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5486400" y="2752344"/>
            <a:ext cx="5669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50">
                <a:solidFill>
                  <a:srgbClr val="0F395D"/>
                </a:solidFill>
              </a:rPr>
              <a:t>02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5230368" y="3346704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23D68"/>
                </a:solidFill>
              </a:rPr>
              <a:t>Нотариус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6665976" y="2587752"/>
            <a:ext cx="566928" cy="566928"/>
          </a:xfrm>
          <a:prstGeom prst="ellipse">
            <a:avLst/>
          </a:prstGeom>
          <a:solidFill>
            <a:srgbClr val="123D68"/>
          </a:solidFill>
          <a:ln w="19050">
            <a:solidFill>
              <a:srgbClr val="FBF8F0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6665976" y="2752344"/>
            <a:ext cx="5669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50">
                <a:solidFill>
                  <a:srgbClr val="0F395D"/>
                </a:solidFill>
              </a:rPr>
              <a:t>02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6409944" y="3346704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23D68"/>
                </a:solidFill>
              </a:rPr>
              <a:t>Данъци</a:t>
            </a:r>
            <a:endParaRPr lang="en-US" sz="850" dirty="0"/>
          </a:p>
        </p:txBody>
      </p:sp>
      <p:sp>
        <p:nvSpPr>
          <p:cNvPr id="27" name="Shape 25"/>
          <p:cNvSpPr/>
          <p:nvPr/>
        </p:nvSpPr>
        <p:spPr>
          <a:xfrm>
            <a:off x="7845552" y="2587752"/>
            <a:ext cx="566928" cy="566928"/>
          </a:xfrm>
          <a:prstGeom prst="ellipse">
            <a:avLst/>
          </a:prstGeom>
          <a:solidFill>
            <a:srgbClr val="123D68"/>
          </a:solidFill>
          <a:ln w="19050">
            <a:solidFill>
              <a:srgbClr val="FBF8F0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/>
          <p:nvPr/>
        </p:nvSpPr>
        <p:spPr>
          <a:xfrm>
            <a:off x="7845552" y="2752344"/>
            <a:ext cx="5669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50">
                <a:solidFill>
                  <a:srgbClr val="0F395D"/>
                </a:solidFill>
              </a:rPr>
              <a:t>02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7589520" y="3346704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23D68"/>
                </a:solidFill>
              </a:rPr>
              <a:t>Наематели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9025128" y="2587752"/>
            <a:ext cx="566928" cy="566928"/>
          </a:xfrm>
          <a:prstGeom prst="ellipse">
            <a:avLst/>
          </a:prstGeom>
          <a:solidFill>
            <a:srgbClr val="123D68"/>
          </a:solidFill>
          <a:ln w="19050">
            <a:solidFill>
              <a:srgbClr val="FBF8F0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/>
          <p:nvPr/>
        </p:nvSpPr>
        <p:spPr>
          <a:xfrm>
            <a:off x="9025128" y="2752344"/>
            <a:ext cx="5669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50">
                <a:solidFill>
                  <a:srgbClr val="0F395D"/>
                </a:solidFill>
              </a:rPr>
              <a:t>02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8769096" y="3346704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23D68"/>
                </a:solidFill>
              </a:rPr>
              <a:t>Управление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10204704" y="2587752"/>
            <a:ext cx="566928" cy="566928"/>
          </a:xfrm>
          <a:prstGeom prst="ellipse">
            <a:avLst/>
          </a:prstGeom>
          <a:solidFill>
            <a:srgbClr val="C9A44B"/>
          </a:solidFill>
          <a:ln w="19050">
            <a:solidFill>
              <a:srgbClr val="FBF8F0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/>
          <p:nvPr/>
        </p:nvSpPr>
        <p:spPr>
          <a:xfrm>
            <a:off x="10204704" y="2752344"/>
            <a:ext cx="5669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50">
                <a:solidFill>
                  <a:srgbClr val="0F395D"/>
                </a:solidFill>
              </a:rPr>
              <a:t>02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9948672" y="3346704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23D68"/>
                </a:solidFill>
              </a:rPr>
              <a:t>Exit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960120" y="4572000"/>
            <a:ext cx="36576" cy="73152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37" name="Text 35"/>
          <p:cNvSpPr/>
          <p:nvPr/>
        </p:nvSpPr>
        <p:spPr>
          <a:xfrm>
            <a:off x="1124712" y="4572000"/>
            <a:ext cx="97109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23D6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Ключовият въпрос: как да превърнем „харесвам този имот“ в проверена инвестиционна теза?</a:t>
            </a:r>
            <a:endParaRPr lang="en-US" sz="1800" dirty="0"/>
          </a:p>
        </p:txBody>
      </p:sp>
      <p:sp>
        <p:nvSpPr>
          <p:cNvPr id="38" name="Text 36"/>
          <p:cNvSpPr/>
          <p:nvPr/>
        </p:nvSpPr>
        <p:spPr>
          <a:xfrm>
            <a:off x="502920" y="6446520"/>
            <a:ext cx="4023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123D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KANZLEI DR. TÖNIES-BAMBALSKA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502920" y="661111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TAX. LAW. GROW.  ·  Bulgarian Business in Germany.</a:t>
            </a:r>
            <a:endParaRPr lang="en-US" sz="660" dirty="0"/>
          </a:p>
        </p:txBody>
      </p:sp>
      <p:sp>
        <p:nvSpPr>
          <p:cNvPr id="40" name="Text 38"/>
          <p:cNvSpPr/>
          <p:nvPr/>
        </p:nvSpPr>
        <p:spPr>
          <a:xfrm>
            <a:off x="11475720" y="646480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50">
                <a:solidFill>
                  <a:srgbClr val="08355D"/>
                </a:solidFill>
                <a:latin typeface="Aptos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118872" y="164592"/>
            <a:ext cx="12072823" cy="13716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502920"/>
            <a:ext cx="7772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23D6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Може ли българин от България да купи имот в Германия?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21792" y="1024128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Да — но практическата подготовка решава сделката.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621792" y="1426464"/>
            <a:ext cx="1143000" cy="2286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9418320" y="54864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C9A4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 ENTRY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731520" y="1828800"/>
            <a:ext cx="480060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7620">
            <a:solidFill>
              <a:srgbClr val="E6E1D6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8000"/>
              </a:srgbClr>
            </a:outerShdw>
          </a:effectLst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987552" y="1993392"/>
            <a:ext cx="4297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3D68"/>
                </a:solidFill>
              </a:rPr>
              <a:t>Да — по принцип свободно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87552" y="2267712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30" dirty="0">
                <a:solidFill>
                  <a:srgbClr val="64748B"/>
                </a:solidFill>
              </a:rPr>
              <a:t>Няма обща забрана само поради чуждо гражданство или адрес.</a:t>
            </a:r>
            <a:endParaRPr lang="en-US" sz="830" dirty="0"/>
          </a:p>
        </p:txBody>
      </p:sp>
      <p:sp>
        <p:nvSpPr>
          <p:cNvPr id="11" name="Shape 9"/>
          <p:cNvSpPr/>
          <p:nvPr/>
        </p:nvSpPr>
        <p:spPr>
          <a:xfrm>
            <a:off x="6080760" y="1828800"/>
            <a:ext cx="480060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7620">
            <a:solidFill>
              <a:srgbClr val="E6E1D6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8000"/>
              </a:srgbClr>
            </a:outerShdw>
          </a:effectLst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6336792" y="1993392"/>
            <a:ext cx="4297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3D68"/>
                </a:solidFill>
              </a:rPr>
              <a:t>Не е нужен немски адрес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36792" y="2267712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30" dirty="0">
                <a:solidFill>
                  <a:srgbClr val="64748B"/>
                </a:solidFill>
              </a:rPr>
              <a:t>Практическите изисквания идват от идентификация, данъци и правна структура.</a:t>
            </a:r>
            <a:endParaRPr lang="en-US" sz="830" dirty="0"/>
          </a:p>
        </p:txBody>
      </p:sp>
      <p:sp>
        <p:nvSpPr>
          <p:cNvPr id="14" name="Shape 12"/>
          <p:cNvSpPr/>
          <p:nvPr/>
        </p:nvSpPr>
        <p:spPr>
          <a:xfrm>
            <a:off x="731520" y="3127248"/>
            <a:ext cx="480060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7620">
            <a:solidFill>
              <a:srgbClr val="E6E1D6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8000"/>
              </a:srgbClr>
            </a:outerShdw>
          </a:effectLst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987552" y="3291840"/>
            <a:ext cx="4297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3D68"/>
                </a:solidFill>
              </a:rPr>
              <a:t>Нотариусът е задължителен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87552" y="356616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30" dirty="0">
                <a:solidFill>
                  <a:srgbClr val="64748B"/>
                </a:solidFill>
              </a:rPr>
              <a:t>Собствеността възниква чрез вещно прехвърляне и вписване.</a:t>
            </a:r>
            <a:endParaRPr lang="en-US" sz="830" dirty="0"/>
          </a:p>
        </p:txBody>
      </p:sp>
      <p:sp>
        <p:nvSpPr>
          <p:cNvPr id="17" name="Shape 15"/>
          <p:cNvSpPr/>
          <p:nvPr/>
        </p:nvSpPr>
        <p:spPr>
          <a:xfrm>
            <a:off x="6080760" y="3127248"/>
            <a:ext cx="480060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7620">
            <a:solidFill>
              <a:srgbClr val="E6E1D6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8000"/>
              </a:srgbClr>
            </a:outerShdw>
          </a:effectLst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6336792" y="3291840"/>
            <a:ext cx="4297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3D68"/>
                </a:solidFill>
              </a:rPr>
              <a:t>Проследимо плащане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336792" y="356616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30" dirty="0">
                <a:solidFill>
                  <a:srgbClr val="64748B"/>
                </a:solidFill>
              </a:rPr>
              <a:t>Кеш, крипто или злато не заместват покупната цена при имотна сделка.</a:t>
            </a:r>
            <a:endParaRPr lang="en-US" sz="830" dirty="0"/>
          </a:p>
        </p:txBody>
      </p:sp>
      <p:sp>
        <p:nvSpPr>
          <p:cNvPr id="20" name="Shape 18"/>
          <p:cNvSpPr/>
          <p:nvPr/>
        </p:nvSpPr>
        <p:spPr>
          <a:xfrm>
            <a:off x="1005840" y="4937760"/>
            <a:ext cx="36576" cy="64008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1170432" y="4937760"/>
            <a:ext cx="9802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23D6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При покупка чрез чуждестранно дружество прозрачността за действителния собственик става критична още преди нотариуса.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603504" y="6144768"/>
            <a:ext cx="10424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Източници: Deutscher Bundestag WD 7-036-22; Bundesportal; Bundesnotarkammer / GwG.</a:t>
            </a:r>
            <a:endParaRPr lang="en-US" sz="580" dirty="0"/>
          </a:p>
        </p:txBody>
      </p:sp>
      <p:sp>
        <p:nvSpPr>
          <p:cNvPr id="23" name="Text 21"/>
          <p:cNvSpPr/>
          <p:nvPr/>
        </p:nvSpPr>
        <p:spPr>
          <a:xfrm>
            <a:off x="502920" y="6446520"/>
            <a:ext cx="4023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123D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KANZLEI DR. TÖNIES-BAMBALSKA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502920" y="661111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TAX. LAW. GROW.  ·  Bulgarian Business in Germany.</a:t>
            </a:r>
            <a:endParaRPr lang="en-US" sz="660" dirty="0"/>
          </a:p>
        </p:txBody>
      </p:sp>
      <p:sp>
        <p:nvSpPr>
          <p:cNvPr id="25" name="Text 23"/>
          <p:cNvSpPr/>
          <p:nvPr/>
        </p:nvSpPr>
        <p:spPr>
          <a:xfrm>
            <a:off x="11475720" y="646480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50">
                <a:solidFill>
                  <a:srgbClr val="08355D"/>
                </a:solidFill>
                <a:latin typeface="Aptos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35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118872" y="164592"/>
            <a:ext cx="12072823" cy="13716"/>
          </a:xfrm>
          <a:prstGeom prst="rect">
            <a:avLst/>
          </a:prstGeom>
          <a:solidFill>
            <a:srgbClr val="E0C678"/>
          </a:solidFill>
          <a:ln w="12700">
            <a:solidFill>
              <a:srgbClr val="E0C678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/>
          <p:nvPr/>
        </p:nvSpPr>
        <p:spPr>
          <a:xfrm>
            <a:off x="502920" y="6446520"/>
            <a:ext cx="4023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E0C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KANZLEI DR. TÖNIES-BAMBALSKA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502920" y="661111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" dirty="0">
                <a:solidFill>
                  <a:srgbClr val="D8DD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TAX. LAW. GROW.  ·  Bulgarian Business in Germany.</a:t>
            </a:r>
            <a:endParaRPr lang="en-US" sz="660" dirty="0"/>
          </a:p>
        </p:txBody>
      </p:sp>
      <p:sp>
        <p:nvSpPr>
          <p:cNvPr id="30" name="Text 28"/>
          <p:cNvSpPr/>
          <p:nvPr/>
        </p:nvSpPr>
        <p:spPr>
          <a:xfrm>
            <a:off x="11475720" y="646480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50">
                <a:solidFill>
                  <a:srgbClr val="08355D"/>
                </a:solidFill>
                <a:latin typeface="Aptos"/>
              </a:rPr>
              <a:t>04</a:t>
            </a:r>
            <a:endParaRPr lang="en-US" sz="800" dirty="0"/>
          </a:p>
        </p:txBody>
      </p:sp>
      <p:sp>
        <p:nvSpPr>
          <p:cNvPr id="31" name="TextBox 30"/>
          <p:cNvSpPr txBox="1"/>
          <p:nvPr/>
        </p:nvSpPr>
        <p:spPr>
          <a:xfrm>
            <a:off x="594360" y="530352"/>
            <a:ext cx="804672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3000" b="1">
                <a:solidFill>
                  <a:srgbClr val="FFFFFF"/>
                </a:solidFill>
              </a:rPr>
              <a:t>Къде наемът е най-висок?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1792" y="1024128"/>
            <a:ext cx="8686800" cy="34747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1300" b="0">
                <a:solidFill>
                  <a:srgbClr val="DAE7F2"/>
                </a:solidFill>
              </a:rPr>
              <a:t>Офертни наеми за жилища, €/m² месечно — инвестиционният доход започва от реалния наем.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21792" y="1399032"/>
            <a:ext cx="1143000" cy="27432"/>
          </a:xfrm>
          <a:prstGeom prst="rect">
            <a:avLst/>
          </a:prstGeom>
          <a:solidFill>
            <a:srgbClr val="CAA3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229600" y="512064"/>
            <a:ext cx="2194560" cy="24688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800" b="1">
                <a:solidFill>
                  <a:srgbClr val="CAA341"/>
                </a:solidFill>
              </a:rPr>
              <a:t>RENT POTENTIAL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91640" y="1517904"/>
            <a:ext cx="530352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1100" b="1">
                <a:solidFill>
                  <a:srgbClr val="CAA341"/>
                </a:solidFill>
              </a:rPr>
              <a:t>Топ градове по месечен наем за m²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5760" y="1764792"/>
            <a:ext cx="1143000" cy="2743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860" b="1">
                <a:solidFill>
                  <a:srgbClr val="E7EFF7"/>
                </a:solidFill>
              </a:rPr>
              <a:t>Мюнхен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691640" y="1783080"/>
            <a:ext cx="4892040" cy="228600"/>
          </a:xfrm>
          <a:prstGeom prst="roundRect">
            <a:avLst/>
          </a:prstGeom>
          <a:solidFill>
            <a:srgbClr val="1C4B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691640" y="1783080"/>
            <a:ext cx="4892040" cy="228600"/>
          </a:xfrm>
          <a:prstGeom prst="roundRect">
            <a:avLst/>
          </a:prstGeom>
          <a:solidFill>
            <a:srgbClr val="CAA3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665976" y="1760220"/>
            <a:ext cx="685800" cy="28346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1019" b="1">
                <a:solidFill>
                  <a:srgbClr val="FFFFFF"/>
                </a:solidFill>
              </a:rPr>
              <a:t>23.7 €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65760" y="2167128"/>
            <a:ext cx="1143000" cy="2743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860" b="1">
                <a:solidFill>
                  <a:srgbClr val="E7EFF7"/>
                </a:solidFill>
              </a:rPr>
              <a:t>Франкфурт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691640" y="2185416"/>
            <a:ext cx="4892040" cy="228600"/>
          </a:xfrm>
          <a:prstGeom prst="roundRect">
            <a:avLst/>
          </a:prstGeom>
          <a:solidFill>
            <a:srgbClr val="1C4B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1691640" y="2185416"/>
            <a:ext cx="3674190" cy="228600"/>
          </a:xfrm>
          <a:prstGeom prst="roundRect">
            <a:avLst/>
          </a:prstGeom>
          <a:solidFill>
            <a:srgbClr val="CAA3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448126" y="2162556"/>
            <a:ext cx="685800" cy="28346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1019" b="1">
                <a:solidFill>
                  <a:srgbClr val="FFFFFF"/>
                </a:solidFill>
              </a:rPr>
              <a:t>17.8 €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65760" y="2569464"/>
            <a:ext cx="1143000" cy="2743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860" b="1">
                <a:solidFill>
                  <a:srgbClr val="E7EFF7"/>
                </a:solidFill>
              </a:rPr>
              <a:t>Хамбург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691640" y="2587752"/>
            <a:ext cx="4892040" cy="228600"/>
          </a:xfrm>
          <a:prstGeom prst="roundRect">
            <a:avLst/>
          </a:prstGeom>
          <a:solidFill>
            <a:srgbClr val="1C4B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1691640" y="2587752"/>
            <a:ext cx="3405850" cy="228600"/>
          </a:xfrm>
          <a:prstGeom prst="roundRect">
            <a:avLst/>
          </a:prstGeom>
          <a:solidFill>
            <a:srgbClr val="CAA3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179786" y="2564892"/>
            <a:ext cx="685800" cy="28346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1019" b="1">
                <a:solidFill>
                  <a:srgbClr val="FFFFFF"/>
                </a:solidFill>
              </a:rPr>
              <a:t>16.5 €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65760" y="2971800"/>
            <a:ext cx="1143000" cy="2743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860" b="1">
                <a:solidFill>
                  <a:srgbClr val="E7EFF7"/>
                </a:solidFill>
              </a:rPr>
              <a:t>Щутгарт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1691640" y="2990088"/>
            <a:ext cx="4892040" cy="228600"/>
          </a:xfrm>
          <a:prstGeom prst="roundRect">
            <a:avLst/>
          </a:prstGeom>
          <a:solidFill>
            <a:srgbClr val="1C4B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1691640" y="2990088"/>
            <a:ext cx="3364567" cy="228600"/>
          </a:xfrm>
          <a:prstGeom prst="roundRect">
            <a:avLst/>
          </a:prstGeom>
          <a:solidFill>
            <a:srgbClr val="A6BD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138503" y="2967228"/>
            <a:ext cx="685800" cy="28346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1019" b="1">
                <a:solidFill>
                  <a:srgbClr val="FFFFFF"/>
                </a:solidFill>
              </a:rPr>
              <a:t>16.3 €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65760" y="3374136"/>
            <a:ext cx="1143000" cy="2743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860" b="1">
                <a:solidFill>
                  <a:srgbClr val="E7EFF7"/>
                </a:solidFill>
              </a:rPr>
              <a:t>Кьолн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1691640" y="3392424"/>
            <a:ext cx="4892040" cy="228600"/>
          </a:xfrm>
          <a:prstGeom prst="roundRect">
            <a:avLst/>
          </a:prstGeom>
          <a:solidFill>
            <a:srgbClr val="1C4B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ounded Rectangle 53"/>
          <p:cNvSpPr/>
          <p:nvPr/>
        </p:nvSpPr>
        <p:spPr>
          <a:xfrm>
            <a:off x="1691640" y="3392424"/>
            <a:ext cx="3302643" cy="228600"/>
          </a:xfrm>
          <a:prstGeom prst="roundRect">
            <a:avLst/>
          </a:prstGeom>
          <a:solidFill>
            <a:srgbClr val="A6BD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076579" y="3369564"/>
            <a:ext cx="685800" cy="28346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1019" b="1">
                <a:solidFill>
                  <a:srgbClr val="FFFFFF"/>
                </a:solidFill>
              </a:rPr>
              <a:t>16.0 €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65760" y="3776472"/>
            <a:ext cx="1143000" cy="2743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860" b="1">
                <a:solidFill>
                  <a:srgbClr val="E7EFF7"/>
                </a:solidFill>
              </a:rPr>
              <a:t>Берлин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1691640" y="3794760"/>
            <a:ext cx="4892040" cy="228600"/>
          </a:xfrm>
          <a:prstGeom prst="roundRect">
            <a:avLst/>
          </a:prstGeom>
          <a:solidFill>
            <a:srgbClr val="1C4B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>
            <a:off x="1691640" y="3794760"/>
            <a:ext cx="3158152" cy="228600"/>
          </a:xfrm>
          <a:prstGeom prst="roundRect">
            <a:avLst/>
          </a:prstGeom>
          <a:solidFill>
            <a:srgbClr val="A6BD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4932088" y="3771900"/>
            <a:ext cx="685800" cy="28346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1019" b="1">
                <a:solidFill>
                  <a:srgbClr val="FFFFFF"/>
                </a:solidFill>
              </a:rPr>
              <a:t>15.3 €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65760" y="4178808"/>
            <a:ext cx="1143000" cy="2743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860" b="1">
                <a:solidFill>
                  <a:srgbClr val="E7EFF7"/>
                </a:solidFill>
              </a:rPr>
              <a:t>Дюселдорф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1691640" y="4197096"/>
            <a:ext cx="4892040" cy="228600"/>
          </a:xfrm>
          <a:prstGeom prst="roundRect">
            <a:avLst/>
          </a:prstGeom>
          <a:solidFill>
            <a:srgbClr val="1C4B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ounded Rectangle 61"/>
          <p:cNvSpPr/>
          <p:nvPr/>
        </p:nvSpPr>
        <p:spPr>
          <a:xfrm>
            <a:off x="1691640" y="4197096"/>
            <a:ext cx="3075586" cy="228600"/>
          </a:xfrm>
          <a:prstGeom prst="roundRect">
            <a:avLst/>
          </a:prstGeom>
          <a:solidFill>
            <a:srgbClr val="A6BD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4849522" y="4174235"/>
            <a:ext cx="685800" cy="28346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1019" b="1">
                <a:solidFill>
                  <a:srgbClr val="FFFFFF"/>
                </a:solidFill>
              </a:rPr>
              <a:t>14.9 €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65760" y="4581144"/>
            <a:ext cx="1143000" cy="2743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860" b="1">
                <a:solidFill>
                  <a:srgbClr val="E7EFF7"/>
                </a:solidFill>
              </a:rPr>
              <a:t>Лайпциг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1691640" y="4599432"/>
            <a:ext cx="4892040" cy="228600"/>
          </a:xfrm>
          <a:prstGeom prst="roundRect">
            <a:avLst/>
          </a:prstGeom>
          <a:solidFill>
            <a:srgbClr val="1C4B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ounded Rectangle 65"/>
          <p:cNvSpPr/>
          <p:nvPr/>
        </p:nvSpPr>
        <p:spPr>
          <a:xfrm>
            <a:off x="1691640" y="4599432"/>
            <a:ext cx="2167359" cy="228600"/>
          </a:xfrm>
          <a:prstGeom prst="roundRect">
            <a:avLst/>
          </a:prstGeom>
          <a:solidFill>
            <a:srgbClr val="A6BD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3941295" y="4576572"/>
            <a:ext cx="685800" cy="28346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1019" b="1">
                <a:solidFill>
                  <a:srgbClr val="FFFFFF"/>
                </a:solidFill>
              </a:rPr>
              <a:t>10.5 €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7635240" y="1691640"/>
            <a:ext cx="2514600" cy="3474720"/>
          </a:xfrm>
          <a:prstGeom prst="roundRect">
            <a:avLst/>
          </a:prstGeom>
          <a:solidFill>
            <a:srgbClr val="225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845552" y="1965960"/>
            <a:ext cx="205740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</a:rPr>
              <a:t>ВАЖНО ЗА
ИНВЕСТИТОРА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909560" y="2788920"/>
            <a:ext cx="1965960" cy="10515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>
              <a:spcAft>
                <a:spcPts val="600"/>
              </a:spcAft>
              <a:defRPr sz="1050">
                <a:solidFill>
                  <a:srgbClr val="E7EFF7"/>
                </a:solidFill>
              </a:defRPr>
            </a:pPr>
            <a:r>
              <a:t>• Висок наем ≠ автоматично висока доходност.</a:t>
            </a:r>
          </a:p>
          <a:p>
            <a:pPr>
              <a:spcAft>
                <a:spcPts val="600"/>
              </a:spcAft>
              <a:defRPr sz="1050">
                <a:solidFill>
                  <a:srgbClr val="E7EFF7"/>
                </a:solidFill>
              </a:defRPr>
            </a:pPr>
            <a:r>
              <a:t>• Доходност = наем ÷ покупна цена.</a:t>
            </a:r>
          </a:p>
          <a:p>
            <a:pPr>
              <a:spcAft>
                <a:spcPts val="600"/>
              </a:spcAft>
              <a:defRPr sz="1050">
                <a:solidFill>
                  <a:srgbClr val="E7EFF7"/>
                </a:solidFill>
              </a:defRPr>
            </a:pPr>
            <a:r>
              <a:t>• Мюнхен носи най-висок наем, но входната цена е най-висока.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882127" y="4251960"/>
            <a:ext cx="1993392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050" b="1">
                <a:solidFill>
                  <a:srgbClr val="CAA341"/>
                </a:solidFill>
              </a:rPr>
              <a:t>Следователно: сравнявай наем, цена, риск и ликвидност заедно.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94360" y="5742432"/>
            <a:ext cx="8961120" cy="20116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sz="620" b="0">
                <a:solidFill>
                  <a:srgbClr val="C8D7E2"/>
                </a:solidFill>
              </a:rPr>
              <a:t>Източник: The Local Germany / ImmoScout24 индекс 2026; данните са офертни наеми и не заместват конкретна проверка на обекта.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118872" y="164592"/>
            <a:ext cx="12072823" cy="13716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502920"/>
            <a:ext cx="7772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23D6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Makler / брокер: кой плаща и колко?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21792" y="1024128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Жилище / еднофамилна къща: специални правила и договорна дисциплина.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621792" y="1426464"/>
            <a:ext cx="1143000" cy="2286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9418320" y="54864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C9A4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BROKERAGE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822960" y="1828800"/>
            <a:ext cx="4800600" cy="2971800"/>
          </a:xfrm>
          <a:prstGeom prst="roundRect">
            <a:avLst>
              <a:gd name="adj" fmla="val 1846"/>
            </a:avLst>
          </a:prstGeom>
          <a:solidFill>
            <a:srgbClr val="FFFFFF"/>
          </a:solidFill>
          <a:ln w="7620">
            <a:solidFill>
              <a:srgbClr val="E6E1D6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8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46520" y="1828800"/>
            <a:ext cx="4663440" cy="2971800"/>
          </a:xfrm>
          <a:prstGeom prst="roundRect">
            <a:avLst>
              <a:gd name="adj" fmla="val 1846"/>
            </a:avLst>
          </a:prstGeom>
          <a:solidFill>
            <a:srgbClr val="FFFFFF"/>
          </a:solidFill>
          <a:ln w="7620">
            <a:solidFill>
              <a:srgbClr val="E6E1D6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8000"/>
              </a:srgbClr>
            </a:outerShdw>
          </a:effectLst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051560" y="205740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3D68"/>
                </a:solidFill>
              </a:rPr>
              <a:t>Правна рамка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51560" y="2468880"/>
            <a:ext cx="4251960" cy="17373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930" dirty="0">
                <a:solidFill>
                  <a:srgbClr val="243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 При двустранно ангажиране възнаграждението трябва да е еднакво договорено.
</a:t>
            </a:r>
            <a:pPr indent="0" marL="0">
              <a:buNone/>
            </a:pPr>
            <a:r>
              <a:rPr lang="en-US" sz="930" dirty="0">
                <a:solidFill>
                  <a:srgbClr val="243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 При договор само с едната страна прехвърляне на разход е допустимо само при законовите условия.
</a:t>
            </a:r>
            <a:pPr indent="0" marL="0">
              <a:buNone/>
            </a:pPr>
            <a:r>
              <a:rPr lang="en-US" sz="930" dirty="0">
                <a:solidFill>
                  <a:srgbClr val="243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 Няма единен законов процент; размерът се договаря и варира по пазар и сделка.</a:t>
            </a:r>
            <a:endParaRPr lang="en-US" sz="930" dirty="0"/>
          </a:p>
        </p:txBody>
      </p:sp>
      <p:sp>
        <p:nvSpPr>
          <p:cNvPr id="12" name="Text 10"/>
          <p:cNvSpPr/>
          <p:nvPr/>
        </p:nvSpPr>
        <p:spPr>
          <a:xfrm>
            <a:off x="6675120" y="2057400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3D68"/>
                </a:solidFill>
              </a:rPr>
              <a:t>Практически checklist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675120" y="2468880"/>
            <a:ext cx="4023360" cy="17373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930" dirty="0">
                <a:solidFill>
                  <a:srgbClr val="243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 Кой е възложителят?
</a:t>
            </a:r>
            <a:pPr indent="0" marL="0">
              <a:buNone/>
            </a:pPr>
            <a:r>
              <a:rPr lang="en-US" sz="930" dirty="0">
                <a:solidFill>
                  <a:srgbClr val="243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 Кога възниква право на комисиона?
</a:t>
            </a:r>
            <a:pPr indent="0" marL="0">
              <a:buNone/>
            </a:pPr>
            <a:r>
              <a:rPr lang="en-US" sz="930" dirty="0">
                <a:solidFill>
                  <a:srgbClr val="243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 Включен ли е ДДС?
</a:t>
            </a:r>
            <a:pPr indent="0" marL="0">
              <a:buNone/>
            </a:pPr>
            <a:r>
              <a:rPr lang="en-US" sz="930" dirty="0">
                <a:solidFill>
                  <a:srgbClr val="243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 Има ли двойно посредничество?
</a:t>
            </a:r>
            <a:pPr indent="0" marL="0">
              <a:buNone/>
            </a:pPr>
            <a:r>
              <a:rPr lang="en-US" sz="930" dirty="0">
                <a:solidFill>
                  <a:srgbClr val="243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 Какво става при несъстояла се сделка?</a:t>
            </a:r>
            <a:endParaRPr lang="en-US" sz="930" dirty="0"/>
          </a:p>
        </p:txBody>
      </p:sp>
      <p:sp>
        <p:nvSpPr>
          <p:cNvPr id="14" name="Shape 12"/>
          <p:cNvSpPr/>
          <p:nvPr/>
        </p:nvSpPr>
        <p:spPr>
          <a:xfrm>
            <a:off x="4983480" y="5230368"/>
            <a:ext cx="2194560" cy="329184"/>
          </a:xfrm>
          <a:prstGeom prst="roundRect">
            <a:avLst>
              <a:gd name="adj" fmla="val 22222"/>
            </a:avLst>
          </a:prstGeom>
          <a:solidFill>
            <a:srgbClr val="C9A44B"/>
          </a:solidFill>
          <a:ln w="12700">
            <a:solidFill>
              <a:srgbClr val="C9A44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5074920" y="5303520"/>
            <a:ext cx="20116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0E35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§§ 656c, 656d BGB</a:t>
            </a:r>
            <a:endParaRPr lang="en-US" sz="780" dirty="0"/>
          </a:p>
        </p:txBody>
      </p:sp>
      <p:sp>
        <p:nvSpPr>
          <p:cNvPr id="16" name="Text 14"/>
          <p:cNvSpPr/>
          <p:nvPr/>
        </p:nvSpPr>
        <p:spPr>
          <a:xfrm>
            <a:off x="502920" y="6446520"/>
            <a:ext cx="4023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123D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KANZLEI DR. TÖNIES-BAMBALSKA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502920" y="661111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TAX. LAW. GROW.  ·  Bulgarian Business in Germany.</a:t>
            </a:r>
            <a:endParaRPr lang="en-US" sz="660" dirty="0"/>
          </a:p>
        </p:txBody>
      </p:sp>
      <p:sp>
        <p:nvSpPr>
          <p:cNvPr id="18" name="Text 16"/>
          <p:cNvSpPr/>
          <p:nvPr/>
        </p:nvSpPr>
        <p:spPr>
          <a:xfrm>
            <a:off x="11475720" y="646480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50">
                <a:solidFill>
                  <a:srgbClr val="08355D"/>
                </a:solidFill>
                <a:latin typeface="Aptos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E35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118872" y="164592"/>
            <a:ext cx="12072823" cy="13716"/>
          </a:xfrm>
          <a:prstGeom prst="rect">
            <a:avLst/>
          </a:prstGeom>
          <a:solidFill>
            <a:srgbClr val="E0C678"/>
          </a:solidFill>
          <a:ln w="12700">
            <a:solidFill>
              <a:srgbClr val="E0C678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502920" y="6446520"/>
            <a:ext cx="4023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E0C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KANZLEI DR. TÖNIES-BAMBALSKA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502920" y="661111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" dirty="0">
                <a:solidFill>
                  <a:srgbClr val="D8DD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TAX. LAW. GROW.  ·  Bulgarian Business in Germany.</a:t>
            </a:r>
            <a:endParaRPr lang="en-US" sz="660" dirty="0"/>
          </a:p>
        </p:txBody>
      </p:sp>
      <p:sp>
        <p:nvSpPr>
          <p:cNvPr id="22" name="Text 20"/>
          <p:cNvSpPr/>
          <p:nvPr/>
        </p:nvSpPr>
        <p:spPr>
          <a:xfrm>
            <a:off x="11475720" y="646480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50">
                <a:solidFill>
                  <a:srgbClr val="08355D"/>
                </a:solidFill>
                <a:latin typeface="Aptos"/>
              </a:rPr>
              <a:t>06</a:t>
            </a:r>
            <a:endParaRPr lang="en-US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621792" y="475488"/>
            <a:ext cx="841248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Aptos Display"/>
              </a:rPr>
              <a:t>Брокерски договор: комисиона и Widerruf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969264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30" b="0">
                <a:solidFill>
                  <a:srgbClr val="DAE1E6"/>
                </a:solidFill>
                <a:latin typeface="Aptos"/>
              </a:rPr>
              <a:t>За чуждестранния инвеститор решаващо е: кой е възложителят, кой плаща и има ли Widerruf.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68512" y="548640"/>
            <a:ext cx="20116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50" b="1">
                <a:solidFill>
                  <a:srgbClr val="E0C678"/>
                </a:solidFill>
                <a:latin typeface="Aptos"/>
              </a:rPr>
              <a:t>BROKERAGE / WIDERRUF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1335024"/>
            <a:ext cx="1097280" cy="27432"/>
          </a:xfrm>
          <a:prstGeom prst="rect">
            <a:avLst/>
          </a:prstGeom>
          <a:solidFill>
            <a:srgbClr val="C9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786384" y="1664208"/>
            <a:ext cx="3072384" cy="2542032"/>
          </a:xfrm>
          <a:prstGeom prst="roundRect">
            <a:avLst/>
          </a:prstGeom>
          <a:solidFill>
            <a:srgbClr val="FFFCF4"/>
          </a:solidFill>
          <a:ln w="12700">
            <a:solidFill>
              <a:srgbClr val="DBCD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109728" bIns="91440"/>
          <a:lstStyle/>
          <a:p>
            <a:pPr algn="ctr">
              <a:lnSpc>
                <a:spcPct val="98000"/>
              </a:lnSpc>
              <a:spcAft>
                <a:spcPts val="300"/>
              </a:spcAft>
            </a:pPr>
            <a:r>
              <a:rPr sz="1240" b="1">
                <a:solidFill>
                  <a:srgbClr val="102B49"/>
                </a:solidFill>
                <a:latin typeface="Aptos"/>
              </a:rPr>
              <a:t>1  Размер на комисионата</a:t>
            </a:r>
          </a:p>
          <a:p>
            <a:pPr>
              <a:lnSpc>
                <a:spcPct val="98000"/>
              </a:lnSpc>
              <a:spcAft>
                <a:spcPts val="300"/>
              </a:spcAft>
            </a:pPr>
            <a:r>
              <a:rPr sz="1140" b="0">
                <a:solidFill>
                  <a:srgbClr val="102B49"/>
                </a:solidFill>
                <a:latin typeface="Aptos"/>
              </a:rPr>
              <a:t>— Няма законово фиксиран процент.</a:t>
            </a:r>
          </a:p>
          <a:p>
            <a:pPr>
              <a:lnSpc>
                <a:spcPct val="98000"/>
              </a:lnSpc>
              <a:spcAft>
                <a:spcPts val="300"/>
              </a:spcAft>
            </a:pPr>
            <a:r>
              <a:rPr sz="1140" b="0">
                <a:solidFill>
                  <a:srgbClr val="102B49"/>
                </a:solidFill>
                <a:latin typeface="Aptos"/>
              </a:rPr>
              <a:t>— Размерът се договаря; пазарно често около 5,95–7,14% общо с ДДС.</a:t>
            </a:r>
          </a:p>
          <a:p>
            <a:pPr>
              <a:lnSpc>
                <a:spcPct val="98000"/>
              </a:lnSpc>
              <a:spcAft>
                <a:spcPts val="300"/>
              </a:spcAft>
            </a:pPr>
            <a:r>
              <a:rPr sz="1140" b="0">
                <a:solidFill>
                  <a:srgbClr val="102B49"/>
                </a:solidFill>
                <a:latin typeface="Aptos"/>
              </a:rPr>
              <a:t>— При прекомерна комисиона: проверка по § 138 BGB — няма автоматична „магическа“ граница.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86384" y="1664208"/>
            <a:ext cx="54864" cy="2542032"/>
          </a:xfrm>
          <a:prstGeom prst="rect">
            <a:avLst/>
          </a:prstGeom>
          <a:solidFill>
            <a:srgbClr val="C9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4114800" y="1664208"/>
            <a:ext cx="3072384" cy="2542032"/>
          </a:xfrm>
          <a:prstGeom prst="roundRect">
            <a:avLst/>
          </a:prstGeom>
          <a:solidFill>
            <a:srgbClr val="FFFCF4"/>
          </a:solidFill>
          <a:ln w="12700">
            <a:solidFill>
              <a:srgbClr val="DBCD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109728" bIns="91440"/>
          <a:lstStyle/>
          <a:p>
            <a:pPr algn="ctr">
              <a:lnSpc>
                <a:spcPct val="98000"/>
              </a:lnSpc>
              <a:spcAft>
                <a:spcPts val="300"/>
              </a:spcAft>
            </a:pPr>
            <a:r>
              <a:rPr sz="1240" b="1">
                <a:solidFill>
                  <a:srgbClr val="102B49"/>
                </a:solidFill>
                <a:latin typeface="Aptos"/>
              </a:rPr>
              <a:t>2  Кой дължи плащането?</a:t>
            </a:r>
          </a:p>
          <a:p>
            <a:pPr>
              <a:lnSpc>
                <a:spcPct val="98000"/>
              </a:lnSpc>
              <a:spcAft>
                <a:spcPts val="300"/>
              </a:spcAft>
            </a:pPr>
            <a:r>
              <a:rPr sz="1140" b="0">
                <a:solidFill>
                  <a:srgbClr val="102B49"/>
                </a:solidFill>
                <a:latin typeface="Aptos"/>
              </a:rPr>
              <a:t>— Плаща страната, която е поела задължение към брокера.</a:t>
            </a:r>
          </a:p>
          <a:p>
            <a:pPr>
              <a:lnSpc>
                <a:spcPct val="98000"/>
              </a:lnSpc>
              <a:spcAft>
                <a:spcPts val="300"/>
              </a:spcAft>
            </a:pPr>
            <a:r>
              <a:rPr sz="1140" b="0">
                <a:solidFill>
                  <a:srgbClr val="102B49"/>
                </a:solidFill>
                <a:latin typeface="Aptos"/>
              </a:rPr>
              <a:t>— Ако брокерът работи за двете страни при жилище/еднофамилна къща: еднаква комисиона (§ 656c BGB).</a:t>
            </a:r>
          </a:p>
          <a:p>
            <a:pPr>
              <a:lnSpc>
                <a:spcPct val="98000"/>
              </a:lnSpc>
              <a:spcAft>
                <a:spcPts val="300"/>
              </a:spcAft>
            </a:pPr>
            <a:r>
              <a:rPr sz="1140" b="0">
                <a:solidFill>
                  <a:srgbClr val="102B49"/>
                </a:solidFill>
                <a:latin typeface="Aptos"/>
              </a:rPr>
              <a:t>— Ако възлага само едната страна: прехвърляне към другата само при законовите условия (§ 656d BGB).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0" y="1664208"/>
            <a:ext cx="54864" cy="2542032"/>
          </a:xfrm>
          <a:prstGeom prst="rect">
            <a:avLst/>
          </a:prstGeom>
          <a:solidFill>
            <a:srgbClr val="C9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7443216" y="1664208"/>
            <a:ext cx="3072384" cy="2542032"/>
          </a:xfrm>
          <a:prstGeom prst="roundRect">
            <a:avLst/>
          </a:prstGeom>
          <a:solidFill>
            <a:srgbClr val="FFFCF4"/>
          </a:solidFill>
          <a:ln w="12700">
            <a:solidFill>
              <a:srgbClr val="DBCD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46304" tIns="109728" bIns="91440"/>
          <a:lstStyle/>
          <a:p>
            <a:pPr algn="ctr">
              <a:lnSpc>
                <a:spcPct val="98000"/>
              </a:lnSpc>
              <a:spcAft>
                <a:spcPts val="300"/>
              </a:spcAft>
            </a:pPr>
            <a:r>
              <a:rPr sz="1240" b="1">
                <a:solidFill>
                  <a:srgbClr val="102B49"/>
                </a:solidFill>
                <a:latin typeface="Aptos"/>
              </a:rPr>
              <a:t>3  Widerruf / право на отказ</a:t>
            </a:r>
          </a:p>
          <a:p>
            <a:pPr>
              <a:lnSpc>
                <a:spcPct val="98000"/>
              </a:lnSpc>
              <a:spcAft>
                <a:spcPts val="300"/>
              </a:spcAft>
            </a:pPr>
            <a:r>
              <a:rPr sz="1140" b="0">
                <a:solidFill>
                  <a:srgbClr val="102B49"/>
                </a:solidFill>
                <a:latin typeface="Aptos"/>
              </a:rPr>
              <a:t>— Онлайн, телефон или извън офиса: потребителят по правило има 14 дни право на отказ.</a:t>
            </a:r>
          </a:p>
          <a:p>
            <a:pPr>
              <a:lnSpc>
                <a:spcPct val="98000"/>
              </a:lnSpc>
              <a:spcAft>
                <a:spcPts val="300"/>
              </a:spcAft>
            </a:pPr>
            <a:r>
              <a:rPr sz="1140" b="0">
                <a:solidFill>
                  <a:srgbClr val="102B49"/>
                </a:solidFill>
                <a:latin typeface="Aptos"/>
              </a:rPr>
              <a:t>— Без надлежна Widerrufsbelehrung срокът не тече редовно — до 12 месеца + 14 дни.</a:t>
            </a:r>
          </a:p>
          <a:p>
            <a:pPr>
              <a:lnSpc>
                <a:spcPct val="98000"/>
              </a:lnSpc>
              <a:spcAft>
                <a:spcPts val="300"/>
              </a:spcAft>
            </a:pPr>
            <a:r>
              <a:rPr sz="1140" b="0">
                <a:solidFill>
                  <a:srgbClr val="102B49"/>
                </a:solidFill>
                <a:latin typeface="Aptos"/>
              </a:rPr>
              <a:t>— Предсрочно начало: необходимо е изрично съгласие и информация за загуба/Wertersatz.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443216" y="1664208"/>
            <a:ext cx="54864" cy="2542032"/>
          </a:xfrm>
          <a:prstGeom prst="rect">
            <a:avLst/>
          </a:prstGeom>
          <a:solidFill>
            <a:srgbClr val="C9A4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868680" y="4617720"/>
            <a:ext cx="9738360" cy="566928"/>
          </a:xfrm>
          <a:prstGeom prst="roundRect">
            <a:avLst/>
          </a:prstGeom>
          <a:solidFill>
            <a:srgbClr val="102B49"/>
          </a:solidFill>
          <a:ln w="12700">
            <a:solidFill>
              <a:srgbClr val="C9A4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01168" rIns="146304" tIns="91440" bIns="64008"/>
          <a:lstStyle/>
          <a:p>
            <a:pPr algn="l"/>
            <a:r>
              <a:rPr sz="1320" b="1">
                <a:solidFill>
                  <a:srgbClr val="FFFFFF"/>
                </a:solidFill>
                <a:latin typeface="Aptos"/>
              </a:rPr>
              <a:t>Investor rule: преди плащане проверете комисионата, кой е възложителят, Widerrufsbelehrung и дали е поискано брокерът да започне веднага.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1792" y="5559552"/>
            <a:ext cx="969264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80" b="0">
                <a:solidFill>
                  <a:srgbClr val="E0C678"/>
                </a:solidFill>
                <a:latin typeface="Aptos"/>
              </a:rPr>
              <a:t>Правна рамка: §§ 656c, 656d, 355, 356, 357a BGB; BGH относно брокерски договори, право на отказ и Wertersatz.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DAA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64592"/>
            <a:ext cx="12191695" cy="18288"/>
          </a:xfrm>
          <a:prstGeom prst="rect">
            <a:avLst/>
          </a:prstGeom>
          <a:solidFill>
            <a:srgbClr val="CDAA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566928"/>
            <a:ext cx="7863840" cy="502920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2600" b="1">
                <a:solidFill>
                  <a:srgbClr val="123E63"/>
                </a:solidFill>
                <a:latin typeface="Arial"/>
              </a:rPr>
              <a:t>Due Diligence преди подпис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088136"/>
            <a:ext cx="7955279" cy="292608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1280" b="0">
                <a:solidFill>
                  <a:srgbClr val="63768B"/>
                </a:solidFill>
                <a:latin typeface="Arial"/>
              </a:rPr>
              <a:t>Проверката трябва да покаже не само какво купуваме, а и какви задължения поемаме.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792" y="1417320"/>
            <a:ext cx="1143000" cy="36576"/>
          </a:xfrm>
          <a:prstGeom prst="rect">
            <a:avLst/>
          </a:prstGeom>
          <a:solidFill>
            <a:srgbClr val="CDAA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281160" y="621792"/>
            <a:ext cx="2240280" cy="201168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r"/>
            <a:r>
              <a:rPr sz="860" b="1">
                <a:solidFill>
                  <a:srgbClr val="CDAA49"/>
                </a:solidFill>
                <a:latin typeface="Arial"/>
              </a:rPr>
              <a:t>DUE DILIGENCE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19088"/>
            <a:ext cx="4206240" cy="164592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720" b="1">
                <a:solidFill>
                  <a:srgbClr val="123E63"/>
                </a:solidFill>
                <a:latin typeface="Arial"/>
              </a:rPr>
              <a:t>KANZLEI DR. TÖNIES-BAMBALSKA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583680"/>
            <a:ext cx="4389120" cy="164592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720" b="0">
                <a:solidFill>
                  <a:srgbClr val="63768B"/>
                </a:solidFill>
                <a:latin typeface="Arial"/>
              </a:rPr>
              <a:t>TAX. LAW. GROW.  ·  Bulgarian Business in Germany.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75720" y="6446520"/>
            <a:ext cx="320040" cy="164592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r"/>
            <a:r>
              <a:rPr sz="750">
                <a:solidFill>
                  <a:srgbClr val="08355D"/>
                </a:solidFill>
                <a:latin typeface="Aptos"/>
              </a:rPr>
              <a:t>07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2376" y="1920239"/>
            <a:ext cx="3520440" cy="2971800"/>
          </a:xfrm>
          <a:prstGeom prst="roundRect">
            <a:avLst/>
          </a:prstGeom>
          <a:solidFill>
            <a:srgbClr val="E5E1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85800" y="1874519"/>
            <a:ext cx="3520440" cy="2971800"/>
          </a:xfrm>
          <a:prstGeom prst="roundRect">
            <a:avLst/>
          </a:prstGeom>
          <a:solidFill>
            <a:srgbClr val="F3EEE5"/>
          </a:solidFill>
          <a:ln w="10160">
            <a:solidFill>
              <a:srgbClr val="E8E0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86968" y="2084831"/>
            <a:ext cx="3118104" cy="347472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1650" b="1">
                <a:solidFill>
                  <a:srgbClr val="123E63"/>
                </a:solidFill>
                <a:latin typeface="Arial"/>
              </a:rPr>
              <a:t>Правна проверка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86968" y="2468879"/>
            <a:ext cx="640080" cy="32004"/>
          </a:xfrm>
          <a:prstGeom prst="rect">
            <a:avLst/>
          </a:prstGeom>
          <a:solidFill>
            <a:srgbClr val="CDAA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86968" y="2715768"/>
            <a:ext cx="3118104" cy="2020824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240" b="0">
                <a:solidFill>
                  <a:srgbClr val="63768B"/>
                </a:solidFill>
                <a:latin typeface="Arial"/>
              </a:rPr>
              <a:t>• Grundbuch: Abt. II и Abt. III</a:t>
            </a:r>
          </a:p>
          <a:p>
            <a:pPr algn="l">
              <a:lnSpc>
                <a:spcPct val="92000"/>
              </a:lnSpc>
            </a:pPr>
            <a:r>
              <a:rPr sz="1240" b="0">
                <a:solidFill>
                  <a:srgbClr val="63768B"/>
                </a:solidFill>
                <a:latin typeface="Arial"/>
              </a:rPr>
              <a:t>• Abt. II: Wohnrecht, Nießbrauch, Wegerecht, Erbbaurecht</a:t>
            </a:r>
          </a:p>
          <a:p>
            <a:pPr algn="l">
              <a:lnSpc>
                <a:spcPct val="92000"/>
              </a:lnSpc>
            </a:pPr>
            <a:r>
              <a:rPr sz="1240" b="0">
                <a:solidFill>
                  <a:srgbClr val="63768B"/>
                </a:solidFill>
                <a:latin typeface="Arial"/>
              </a:rPr>
              <a:t>• Abt. III: Grundschuld / ипотека — какво се заличава при сделката?</a:t>
            </a:r>
          </a:p>
          <a:p>
            <a:pPr algn="l">
              <a:lnSpc>
                <a:spcPct val="92000"/>
              </a:lnSpc>
            </a:pPr>
            <a:r>
              <a:rPr sz="1240" b="0">
                <a:solidFill>
                  <a:srgbClr val="63768B"/>
                </a:solidFill>
                <a:latin typeface="Arial"/>
              </a:rPr>
              <a:t>• Erbbaurecht: право върху чужда земя срещу Erbbauzins — не купуваме земята.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71416" y="1920239"/>
            <a:ext cx="3291840" cy="2971800"/>
          </a:xfrm>
          <a:prstGeom prst="roundRect">
            <a:avLst/>
          </a:prstGeom>
          <a:solidFill>
            <a:srgbClr val="E5E1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4434840" y="1874519"/>
            <a:ext cx="3291840" cy="2971800"/>
          </a:xfrm>
          <a:prstGeom prst="roundRect">
            <a:avLst/>
          </a:prstGeom>
          <a:solidFill>
            <a:srgbClr val="FFFFFC"/>
          </a:solidFill>
          <a:ln w="10160">
            <a:solidFill>
              <a:srgbClr val="E8E0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636007" y="2084831"/>
            <a:ext cx="2889504" cy="347472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1650" b="1">
                <a:solidFill>
                  <a:srgbClr val="123E63"/>
                </a:solidFill>
                <a:latin typeface="Arial"/>
              </a:rPr>
              <a:t>Икономическа проверка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36007" y="2468879"/>
            <a:ext cx="640080" cy="32004"/>
          </a:xfrm>
          <a:prstGeom prst="rect">
            <a:avLst/>
          </a:prstGeom>
          <a:solidFill>
            <a:srgbClr val="CDAA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636007" y="2715768"/>
            <a:ext cx="2889504" cy="2020824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240" b="0">
                <a:solidFill>
                  <a:srgbClr val="63768B"/>
                </a:solidFill>
                <a:latin typeface="Arial"/>
              </a:rPr>
              <a:t>• Наемът не е cash flow.</a:t>
            </a:r>
          </a:p>
          <a:p>
            <a:pPr algn="l">
              <a:lnSpc>
                <a:spcPct val="92000"/>
              </a:lnSpc>
            </a:pPr>
            <a:r>
              <a:rPr sz="1240" b="0">
                <a:solidFill>
                  <a:srgbClr val="63768B"/>
                </a:solidFill>
                <a:latin typeface="Arial"/>
              </a:rPr>
              <a:t>• Hausgeld: месечна вноска към WEG за разходи, управление и резерв.</a:t>
            </a:r>
          </a:p>
          <a:p>
            <a:pPr algn="l">
              <a:lnSpc>
                <a:spcPct val="92000"/>
              </a:lnSpc>
            </a:pPr>
            <a:r>
              <a:rPr sz="1240" b="0">
                <a:solidFill>
                  <a:srgbClr val="63768B"/>
                </a:solidFill>
                <a:latin typeface="Arial"/>
              </a:rPr>
              <a:t>• Ориентир: често около 2–4 €/m² месечно — според обекта.</a:t>
            </a:r>
          </a:p>
          <a:p>
            <a:pPr algn="l">
              <a:lnSpc>
                <a:spcPct val="92000"/>
              </a:lnSpc>
            </a:pPr>
            <a:r>
              <a:rPr sz="1240" b="0">
                <a:solidFill>
                  <a:srgbClr val="63768B"/>
                </a:solidFill>
                <a:latin typeface="Arial"/>
              </a:rPr>
              <a:t>• Пример: 70 m² → 140–280 € месечно; при 1.000 € наем това е 14–28%.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91855" y="1920239"/>
            <a:ext cx="3520440" cy="2971800"/>
          </a:xfrm>
          <a:prstGeom prst="roundRect">
            <a:avLst/>
          </a:prstGeom>
          <a:solidFill>
            <a:srgbClr val="E5E1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7955279" y="1874519"/>
            <a:ext cx="3520440" cy="2971800"/>
          </a:xfrm>
          <a:prstGeom prst="roundRect">
            <a:avLst/>
          </a:prstGeom>
          <a:solidFill>
            <a:srgbClr val="F3EEE5"/>
          </a:solidFill>
          <a:ln w="10160">
            <a:solidFill>
              <a:srgbClr val="E8E0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56448" y="2084831"/>
            <a:ext cx="3118104" cy="347472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1650" b="1">
                <a:solidFill>
                  <a:srgbClr val="123E63"/>
                </a:solidFill>
                <a:latin typeface="Arial"/>
              </a:rPr>
              <a:t>Документална / WEG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56448" y="2468879"/>
            <a:ext cx="640080" cy="32004"/>
          </a:xfrm>
          <a:prstGeom prst="rect">
            <a:avLst/>
          </a:prstGeom>
          <a:solidFill>
            <a:srgbClr val="CDAA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156448" y="2715768"/>
            <a:ext cx="3118104" cy="2020824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240" b="0">
                <a:solidFill>
                  <a:srgbClr val="63768B"/>
                </a:solidFill>
                <a:latin typeface="Arial"/>
              </a:rPr>
              <a:t>• Teilungserklärung, Wirtschaftsplan, протоколи и Beschlusssammlung.</a:t>
            </a:r>
          </a:p>
          <a:p>
            <a:pPr algn="l">
              <a:lnSpc>
                <a:spcPct val="92000"/>
              </a:lnSpc>
            </a:pPr>
            <a:r>
              <a:rPr sz="1240" b="0">
                <a:solidFill>
                  <a:srgbClr val="63768B"/>
                </a:solidFill>
                <a:latin typeface="Arial"/>
              </a:rPr>
              <a:t>• § 12 WEG: възможна Veräußerungszustimmung — проверка преди нотариуса.</a:t>
            </a:r>
          </a:p>
          <a:p>
            <a:pPr algn="l">
              <a:lnSpc>
                <a:spcPct val="92000"/>
              </a:lnSpc>
            </a:pPr>
            <a:r>
              <a:rPr sz="1240" b="0">
                <a:solidFill>
                  <a:srgbClr val="63768B"/>
                </a:solidFill>
                <a:latin typeface="Arial"/>
              </a:rPr>
              <a:t>• Решения за следващите 3–5 години: покрив, фасада, отопление, асансьор.</a:t>
            </a:r>
          </a:p>
          <a:p>
            <a:pPr algn="l">
              <a:lnSpc>
                <a:spcPct val="92000"/>
              </a:lnSpc>
            </a:pPr>
            <a:r>
              <a:rPr sz="1240" b="0">
                <a:solidFill>
                  <a:srgbClr val="63768B"/>
                </a:solidFill>
                <a:latin typeface="Arial"/>
              </a:rPr>
              <a:t>• Риск: Sonderumlage след покупката.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60120" y="5212080"/>
            <a:ext cx="10287000" cy="786384"/>
          </a:xfrm>
          <a:prstGeom prst="roundRect">
            <a:avLst/>
          </a:prstGeom>
          <a:solidFill>
            <a:srgbClr val="FFFDF8"/>
          </a:solidFill>
          <a:ln w="10160">
            <a:solidFill>
              <a:srgbClr val="CDA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124712" y="5340096"/>
            <a:ext cx="9921240" cy="502920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1420" b="1">
                <a:solidFill>
                  <a:srgbClr val="123E63"/>
                </a:solidFill>
                <a:latin typeface="Arial"/>
              </a:rPr>
              <a:t>Правилото за инвеститора: ако не е ясно какво остава като тежест, какво се заличава и какво WEG вече е решила — сделката още не е готова за подпис.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DAA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64592"/>
            <a:ext cx="12191695" cy="18288"/>
          </a:xfrm>
          <a:prstGeom prst="rect">
            <a:avLst/>
          </a:prstGeom>
          <a:solidFill>
            <a:srgbClr val="CDAA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566928"/>
            <a:ext cx="7863840" cy="502920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2600" b="1">
                <a:solidFill>
                  <a:srgbClr val="123E63"/>
                </a:solidFill>
                <a:latin typeface="Arial"/>
              </a:rPr>
              <a:t>WEG, Hausgeld и протоколи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088136"/>
            <a:ext cx="7955279" cy="292608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1280" b="0">
                <a:solidFill>
                  <a:srgbClr val="63768B"/>
                </a:solidFill>
                <a:latin typeface="Arial"/>
              </a:rPr>
              <a:t>При покупка на апартамент купувачът влиза и в икономиката на общността.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792" y="1417320"/>
            <a:ext cx="1143000" cy="36576"/>
          </a:xfrm>
          <a:prstGeom prst="rect">
            <a:avLst/>
          </a:prstGeom>
          <a:solidFill>
            <a:srgbClr val="CDAA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281160" y="621792"/>
            <a:ext cx="2240280" cy="201168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r"/>
            <a:r>
              <a:rPr sz="860" b="1">
                <a:solidFill>
                  <a:srgbClr val="CDAA49"/>
                </a:solidFill>
                <a:latin typeface="Arial"/>
              </a:rPr>
              <a:t>WEG RISK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19088"/>
            <a:ext cx="4206240" cy="164592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720" b="1">
                <a:solidFill>
                  <a:srgbClr val="123E63"/>
                </a:solidFill>
                <a:latin typeface="Arial"/>
              </a:rPr>
              <a:t>KANZLEI DR. TÖNIES-BAMBALSKA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583680"/>
            <a:ext cx="4389120" cy="164592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720" b="0">
                <a:solidFill>
                  <a:srgbClr val="63768B"/>
                </a:solidFill>
                <a:latin typeface="Arial"/>
              </a:rPr>
              <a:t>TAX. LAW. GROW.  ·  Bulgarian Business in Germany.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75720" y="6446520"/>
            <a:ext cx="320040" cy="164592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r"/>
            <a:r>
              <a:rPr sz="750">
                <a:solidFill>
                  <a:srgbClr val="08355D"/>
                </a:solidFill>
                <a:latin typeface="Aptos"/>
              </a:rPr>
              <a:t>08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1783080"/>
            <a:ext cx="5257800" cy="3566160"/>
          </a:xfrm>
          <a:prstGeom prst="roundRect">
            <a:avLst/>
          </a:prstGeom>
          <a:solidFill>
            <a:srgbClr val="F3EEE5"/>
          </a:solidFill>
          <a:ln w="10160">
            <a:solidFill>
              <a:srgbClr val="E8E0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1984248"/>
            <a:ext cx="4800600" cy="329184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1800" b="1">
                <a:solidFill>
                  <a:srgbClr val="123E63"/>
                </a:solidFill>
                <a:latin typeface="Arial"/>
              </a:rPr>
              <a:t>Какво означава Hausgeld?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05840" y="2377440"/>
            <a:ext cx="777240" cy="36576"/>
          </a:xfrm>
          <a:prstGeom prst="rect">
            <a:avLst/>
          </a:prstGeom>
          <a:solidFill>
            <a:srgbClr val="CDAA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5840" y="2633472"/>
            <a:ext cx="4754880" cy="1325880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320" b="0">
                <a:solidFill>
                  <a:srgbClr val="63768B"/>
                </a:solidFill>
                <a:latin typeface="Arial"/>
              </a:rPr>
              <a:t>Hausgeld е месечна вноска на собственика към WEG. Включва текущи разходи, управление, застраховки, поддръжка и често резерв за ремонти. Не всичко е прехвърлимо към наемателя.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5840" y="4114800"/>
            <a:ext cx="4663440" cy="841248"/>
          </a:xfrm>
          <a:prstGeom prst="roundRect">
            <a:avLst/>
          </a:prstGeom>
          <a:solidFill>
            <a:srgbClr val="FFFFFC"/>
          </a:solidFill>
          <a:ln w="10160">
            <a:solidFill>
              <a:srgbClr val="CDA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88720" y="4233672"/>
            <a:ext cx="4343400" cy="228600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1350" b="1">
                <a:solidFill>
                  <a:srgbClr val="CDAA49"/>
                </a:solidFill>
                <a:latin typeface="Arial"/>
              </a:rPr>
              <a:t>Пример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88720" y="4507992"/>
            <a:ext cx="4297680" cy="274320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1330" b="1">
                <a:solidFill>
                  <a:srgbClr val="123E63"/>
                </a:solidFill>
                <a:latin typeface="Arial"/>
              </a:rPr>
              <a:t>1.000 € наем · 70 m² · Hausgeld 2–4 €/m² → 140–280 € месечно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783080"/>
            <a:ext cx="5257800" cy="3566160"/>
          </a:xfrm>
          <a:prstGeom prst="roundRect">
            <a:avLst/>
          </a:prstGeom>
          <a:solidFill>
            <a:srgbClr val="FFFFFC"/>
          </a:solidFill>
          <a:ln w="10160">
            <a:solidFill>
              <a:srgbClr val="E8E0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60" y="1984248"/>
            <a:ext cx="4800600" cy="329184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1800" b="1">
                <a:solidFill>
                  <a:srgbClr val="123E63"/>
                </a:solidFill>
                <a:latin typeface="Arial"/>
              </a:rPr>
              <a:t>Какво трябва да се изиска?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537960" y="2377440"/>
            <a:ext cx="777240" cy="36576"/>
          </a:xfrm>
          <a:prstGeom prst="rect">
            <a:avLst/>
          </a:prstGeom>
          <a:solidFill>
            <a:srgbClr val="CDAA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37960" y="2633472"/>
            <a:ext cx="4736592" cy="1280160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320" b="0">
                <a:solidFill>
                  <a:srgbClr val="63768B"/>
                </a:solidFill>
                <a:latin typeface="Arial"/>
              </a:rPr>
              <a:t>• Teilungserklärung и Gemeinschaftsordnung</a:t>
            </a:r>
          </a:p>
          <a:p>
            <a:pPr algn="l">
              <a:lnSpc>
                <a:spcPct val="95000"/>
              </a:lnSpc>
            </a:pPr>
            <a:r>
              <a:rPr sz="1320" b="0">
                <a:solidFill>
                  <a:srgbClr val="63768B"/>
                </a:solidFill>
                <a:latin typeface="Arial"/>
              </a:rPr>
              <a:t>• Wirtschaftsplan и последни WEG-Abrechnungen</a:t>
            </a:r>
          </a:p>
          <a:p>
            <a:pPr algn="l">
              <a:lnSpc>
                <a:spcPct val="95000"/>
              </a:lnSpc>
            </a:pPr>
            <a:r>
              <a:rPr sz="1320" b="0">
                <a:solidFill>
                  <a:srgbClr val="63768B"/>
                </a:solidFill>
                <a:latin typeface="Arial"/>
              </a:rPr>
              <a:t>• Протоколи от Eigentümerversammlungen / Beschlusssammlung</a:t>
            </a:r>
          </a:p>
          <a:p>
            <a:pPr algn="l">
              <a:lnSpc>
                <a:spcPct val="95000"/>
              </a:lnSpc>
            </a:pPr>
            <a:r>
              <a:rPr sz="1320" b="0">
                <a:solidFill>
                  <a:srgbClr val="63768B"/>
                </a:solidFill>
                <a:latin typeface="Arial"/>
              </a:rPr>
              <a:t>• Планове за ремонти през следващите 3–5 години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537960" y="4114800"/>
            <a:ext cx="4663440" cy="841248"/>
          </a:xfrm>
          <a:prstGeom prst="roundRect">
            <a:avLst/>
          </a:prstGeom>
          <a:solidFill>
            <a:srgbClr val="FFFAEF"/>
          </a:solidFill>
          <a:ln w="10160">
            <a:solidFill>
              <a:srgbClr val="CDA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720840" y="4224528"/>
            <a:ext cx="4343400" cy="201168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1350" b="1">
                <a:solidFill>
                  <a:srgbClr val="CDAA49"/>
                </a:solidFill>
                <a:latin typeface="Arial"/>
              </a:rPr>
              <a:t>Не се пропуска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20840" y="4489704"/>
            <a:ext cx="4343400" cy="301752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1310" b="1">
                <a:solidFill>
                  <a:srgbClr val="123E63"/>
                </a:solidFill>
                <a:latin typeface="Arial"/>
              </a:rPr>
              <a:t>Veräußerungszustimmung (§ 12 WEG) може да е условие за действителността на сделката.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60120" y="5532120"/>
            <a:ext cx="10332720" cy="841248"/>
          </a:xfrm>
          <a:prstGeom prst="roundRect">
            <a:avLst/>
          </a:prstGeom>
          <a:solidFill>
            <a:srgbClr val="FFFDF8"/>
          </a:solidFill>
          <a:ln w="10160">
            <a:solidFill>
              <a:srgbClr val="CDAA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143000" y="5641848"/>
            <a:ext cx="10012680" cy="594360"/>
          </a:xfrm>
          <a:prstGeom prst="rect">
            <a:avLst/>
          </a:prstGeom>
          <a:noFill/>
        </p:spPr>
        <p:txBody>
          <a:bodyPr wrap="none" lIns="18288" rIns="18288" tIns="9144" bIns="9144" anchor="t">
            <a:spAutoFit/>
          </a:bodyPr>
          <a:lstStyle/>
          <a:p>
            <a:pPr algn="l"/>
            <a:r>
              <a:rPr sz="1380" b="1">
                <a:solidFill>
                  <a:srgbClr val="123E63"/>
                </a:solidFill>
                <a:latin typeface="Arial"/>
              </a:rPr>
              <a:t>Най-опасният „евтин“ апартамент: след покупката идва Sonderumlage за покрив, фасада, отопление или асансьор. Проверявайте решенията на общността — не само самия апартамент.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E35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118872" y="164592"/>
            <a:ext cx="12072823" cy="13716"/>
          </a:xfrm>
          <a:prstGeom prst="rect">
            <a:avLst/>
          </a:prstGeom>
          <a:solidFill>
            <a:srgbClr val="E0C678"/>
          </a:solidFill>
          <a:ln w="12700">
            <a:solidFill>
              <a:srgbClr val="E0C678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502920"/>
            <a:ext cx="7772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От офертата до собствеността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21792" y="1024128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C9D0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Типичната правна логика на сделката.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621792" y="1426464"/>
            <a:ext cx="1143000" cy="2286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9418320" y="54864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E0C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TRANSACTION PATH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1005840" y="3337560"/>
            <a:ext cx="9784080" cy="0"/>
          </a:xfrm>
          <a:prstGeom prst="line">
            <a:avLst/>
          </a:prstGeom>
          <a:noFill/>
          <a:ln w="22860">
            <a:solidFill>
              <a:srgbClr val="C9A44B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914400" y="3044952"/>
            <a:ext cx="530352" cy="530352"/>
          </a:xfrm>
          <a:prstGeom prst="ellipse">
            <a:avLst/>
          </a:prstGeom>
          <a:solidFill>
            <a:srgbClr val="C9A44B"/>
          </a:solidFill>
          <a:ln w="12700">
            <a:solidFill>
              <a:srgbClr val="FBF8F0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914400" y="3200400"/>
            <a:ext cx="5303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00">
                <a:solidFill>
                  <a:srgbClr val="0F395D"/>
                </a:solidFill>
              </a:rPr>
              <a:t>10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594360" y="3730752"/>
            <a:ext cx="1234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20" dirty="0">
                <a:solidFill>
                  <a:srgbClr val="FFFFFF"/>
                </a:solidFill>
              </a:rPr>
              <a:t>Проект на договор</a:t>
            </a:r>
            <a:endParaRPr lang="en-US" sz="720" dirty="0"/>
          </a:p>
        </p:txBody>
      </p:sp>
      <p:sp>
        <p:nvSpPr>
          <p:cNvPr id="12" name="Shape 10"/>
          <p:cNvSpPr/>
          <p:nvPr/>
        </p:nvSpPr>
        <p:spPr>
          <a:xfrm>
            <a:off x="2240280" y="3044952"/>
            <a:ext cx="530352" cy="530352"/>
          </a:xfrm>
          <a:prstGeom prst="ellipse">
            <a:avLst/>
          </a:prstGeom>
          <a:solidFill>
            <a:srgbClr val="C9A44B"/>
          </a:solidFill>
          <a:ln w="12700">
            <a:solidFill>
              <a:srgbClr val="FBF8F0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2240280" y="3200400"/>
            <a:ext cx="5303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00">
                <a:solidFill>
                  <a:srgbClr val="0F395D"/>
                </a:solidFill>
              </a:rPr>
              <a:t>10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1920240" y="3730752"/>
            <a:ext cx="1234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20" dirty="0">
                <a:solidFill>
                  <a:srgbClr val="FFFFFF"/>
                </a:solidFill>
              </a:rPr>
              <a:t>Due Diligence + правна проверка</a:t>
            </a:r>
            <a:endParaRPr lang="en-US" sz="720" dirty="0"/>
          </a:p>
        </p:txBody>
      </p:sp>
      <p:sp>
        <p:nvSpPr>
          <p:cNvPr id="15" name="Shape 13"/>
          <p:cNvSpPr/>
          <p:nvPr/>
        </p:nvSpPr>
        <p:spPr>
          <a:xfrm>
            <a:off x="3566160" y="3044952"/>
            <a:ext cx="530352" cy="530352"/>
          </a:xfrm>
          <a:prstGeom prst="ellipse">
            <a:avLst/>
          </a:prstGeom>
          <a:solidFill>
            <a:srgbClr val="C9A44B"/>
          </a:solidFill>
          <a:ln w="12700">
            <a:solidFill>
              <a:srgbClr val="FBF8F0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3566160" y="3200400"/>
            <a:ext cx="5303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00">
                <a:solidFill>
                  <a:srgbClr val="0F395D"/>
                </a:solidFill>
              </a:rPr>
              <a:t>10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3246120" y="3730752"/>
            <a:ext cx="1234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20" dirty="0">
                <a:solidFill>
                  <a:srgbClr val="FFFFFF"/>
                </a:solidFill>
              </a:rPr>
              <a:t>Нотариално подписване</a:t>
            </a:r>
            <a:endParaRPr lang="en-US" sz="720" dirty="0"/>
          </a:p>
        </p:txBody>
      </p:sp>
      <p:sp>
        <p:nvSpPr>
          <p:cNvPr id="18" name="Shape 16"/>
          <p:cNvSpPr/>
          <p:nvPr/>
        </p:nvSpPr>
        <p:spPr>
          <a:xfrm>
            <a:off x="4892040" y="3044952"/>
            <a:ext cx="530352" cy="530352"/>
          </a:xfrm>
          <a:prstGeom prst="ellipse">
            <a:avLst/>
          </a:prstGeom>
          <a:solidFill>
            <a:srgbClr val="1B4E7A"/>
          </a:solidFill>
          <a:ln w="12700">
            <a:solidFill>
              <a:srgbClr val="FBF8F0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4892040" y="3200400"/>
            <a:ext cx="5303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00">
                <a:solidFill>
                  <a:srgbClr val="0F395D"/>
                </a:solidFill>
              </a:rPr>
              <a:t>10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4572000" y="3730752"/>
            <a:ext cx="1234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20" dirty="0">
                <a:solidFill>
                  <a:srgbClr val="FFFFFF"/>
                </a:solidFill>
              </a:rPr>
              <a:t>Auflassungsvormerkung</a:t>
            </a:r>
            <a:endParaRPr lang="en-US" sz="720" dirty="0"/>
          </a:p>
        </p:txBody>
      </p:sp>
      <p:sp>
        <p:nvSpPr>
          <p:cNvPr id="21" name="Shape 19"/>
          <p:cNvSpPr/>
          <p:nvPr/>
        </p:nvSpPr>
        <p:spPr>
          <a:xfrm>
            <a:off x="6217920" y="3044952"/>
            <a:ext cx="530352" cy="530352"/>
          </a:xfrm>
          <a:prstGeom prst="ellipse">
            <a:avLst/>
          </a:prstGeom>
          <a:solidFill>
            <a:srgbClr val="1B4E7A"/>
          </a:solidFill>
          <a:ln w="12700">
            <a:solidFill>
              <a:srgbClr val="FBF8F0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6217920" y="3200400"/>
            <a:ext cx="5303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00">
                <a:solidFill>
                  <a:srgbClr val="0F395D"/>
                </a:solidFill>
              </a:rPr>
              <a:t>10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5897880" y="3730752"/>
            <a:ext cx="1234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20" dirty="0">
                <a:solidFill>
                  <a:srgbClr val="FFFFFF"/>
                </a:solidFill>
              </a:rPr>
              <a:t>Fälligkeitsmitteilung</a:t>
            </a:r>
            <a:endParaRPr lang="en-US" sz="720" dirty="0"/>
          </a:p>
        </p:txBody>
      </p:sp>
      <p:sp>
        <p:nvSpPr>
          <p:cNvPr id="24" name="Shape 22"/>
          <p:cNvSpPr/>
          <p:nvPr/>
        </p:nvSpPr>
        <p:spPr>
          <a:xfrm>
            <a:off x="7543800" y="3044952"/>
            <a:ext cx="530352" cy="530352"/>
          </a:xfrm>
          <a:prstGeom prst="ellipse">
            <a:avLst/>
          </a:prstGeom>
          <a:solidFill>
            <a:srgbClr val="1B4E7A"/>
          </a:solidFill>
          <a:ln w="12700">
            <a:solidFill>
              <a:srgbClr val="FBF8F0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7543800" y="3200400"/>
            <a:ext cx="5303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00">
                <a:solidFill>
                  <a:srgbClr val="0F395D"/>
                </a:solidFill>
              </a:rPr>
              <a:t>10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7223760" y="3730752"/>
            <a:ext cx="1234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20" dirty="0">
                <a:solidFill>
                  <a:srgbClr val="FFFFFF"/>
                </a:solidFill>
              </a:rPr>
              <a:t>Плащане</a:t>
            </a:r>
            <a:endParaRPr lang="en-US" sz="720" dirty="0"/>
          </a:p>
        </p:txBody>
      </p:sp>
      <p:sp>
        <p:nvSpPr>
          <p:cNvPr id="27" name="Shape 25"/>
          <p:cNvSpPr/>
          <p:nvPr/>
        </p:nvSpPr>
        <p:spPr>
          <a:xfrm>
            <a:off x="8869680" y="3044952"/>
            <a:ext cx="530352" cy="530352"/>
          </a:xfrm>
          <a:prstGeom prst="ellipse">
            <a:avLst/>
          </a:prstGeom>
          <a:solidFill>
            <a:srgbClr val="1B4E7A"/>
          </a:solidFill>
          <a:ln w="12700">
            <a:solidFill>
              <a:srgbClr val="FBF8F0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/>
          <p:nvPr/>
        </p:nvSpPr>
        <p:spPr>
          <a:xfrm>
            <a:off x="8869680" y="3200400"/>
            <a:ext cx="5303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00">
                <a:solidFill>
                  <a:srgbClr val="0F395D"/>
                </a:solidFill>
              </a:rPr>
              <a:t>10</a:t>
            </a:r>
            <a:endParaRPr lang="en-US" sz="700" dirty="0"/>
          </a:p>
        </p:txBody>
      </p:sp>
      <p:sp>
        <p:nvSpPr>
          <p:cNvPr id="29" name="Text 27"/>
          <p:cNvSpPr/>
          <p:nvPr/>
        </p:nvSpPr>
        <p:spPr>
          <a:xfrm>
            <a:off x="8549640" y="3730752"/>
            <a:ext cx="1234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20" dirty="0">
                <a:solidFill>
                  <a:srgbClr val="FFFFFF"/>
                </a:solidFill>
              </a:rPr>
              <a:t>GrESt</a:t>
            </a:r>
            <a:endParaRPr lang="en-US" sz="720" dirty="0"/>
          </a:p>
        </p:txBody>
      </p:sp>
      <p:sp>
        <p:nvSpPr>
          <p:cNvPr id="30" name="Shape 28"/>
          <p:cNvSpPr/>
          <p:nvPr/>
        </p:nvSpPr>
        <p:spPr>
          <a:xfrm>
            <a:off x="10195560" y="3044952"/>
            <a:ext cx="530352" cy="530352"/>
          </a:xfrm>
          <a:prstGeom prst="ellipse">
            <a:avLst/>
          </a:prstGeom>
          <a:solidFill>
            <a:srgbClr val="1B4E7A"/>
          </a:solidFill>
          <a:ln w="12700">
            <a:solidFill>
              <a:srgbClr val="FBF8F0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/>
          <p:nvPr/>
        </p:nvSpPr>
        <p:spPr>
          <a:xfrm>
            <a:off x="10195560" y="3200400"/>
            <a:ext cx="5303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00">
                <a:solidFill>
                  <a:srgbClr val="0F395D"/>
                </a:solidFill>
              </a:rPr>
              <a:t>10</a:t>
            </a:r>
            <a:endParaRPr lang="en-US" sz="700" dirty="0"/>
          </a:p>
        </p:txBody>
      </p:sp>
      <p:sp>
        <p:nvSpPr>
          <p:cNvPr id="32" name="Text 30"/>
          <p:cNvSpPr/>
          <p:nvPr/>
        </p:nvSpPr>
        <p:spPr>
          <a:xfrm>
            <a:off x="9875520" y="3730752"/>
            <a:ext cx="1234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20" dirty="0">
                <a:solidFill>
                  <a:srgbClr val="FFFFFF"/>
                </a:solidFill>
              </a:rPr>
              <a:t>Вписване на собствеността</a:t>
            </a:r>
            <a:endParaRPr lang="en-US" sz="720" dirty="0"/>
          </a:p>
        </p:txBody>
      </p:sp>
      <p:sp>
        <p:nvSpPr>
          <p:cNvPr id="33" name="Shape 31"/>
          <p:cNvSpPr/>
          <p:nvPr/>
        </p:nvSpPr>
        <p:spPr>
          <a:xfrm>
            <a:off x="1005840" y="4983480"/>
            <a:ext cx="36576" cy="59436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/>
          <p:nvPr/>
        </p:nvSpPr>
        <p:spPr>
          <a:xfrm>
            <a:off x="1170432" y="4983480"/>
            <a:ext cx="97109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Нотариусът обезпечава валидността и изпълнението — но не замества индивидуалната инвестиционна и адвокатска due diligence.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603504" y="6144768"/>
            <a:ext cx="10424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dirty="0">
                <a:solidFill>
                  <a:srgbClr val="AEB8C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Източници: Bundesportal; Bundesnotarkammer; notar.de.</a:t>
            </a:r>
            <a:endParaRPr lang="en-US" sz="580" dirty="0"/>
          </a:p>
        </p:txBody>
      </p:sp>
      <p:sp>
        <p:nvSpPr>
          <p:cNvPr id="36" name="Text 34"/>
          <p:cNvSpPr/>
          <p:nvPr/>
        </p:nvSpPr>
        <p:spPr>
          <a:xfrm>
            <a:off x="502920" y="6446520"/>
            <a:ext cx="4023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E0C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KANZLEI DR. TÖNIES-BAMBALSKA</a:t>
            </a:r>
            <a:endParaRPr lang="en-US" sz="700" dirty="0"/>
          </a:p>
        </p:txBody>
      </p:sp>
      <p:sp>
        <p:nvSpPr>
          <p:cNvPr id="37" name="Text 35"/>
          <p:cNvSpPr/>
          <p:nvPr/>
        </p:nvSpPr>
        <p:spPr>
          <a:xfrm>
            <a:off x="502920" y="661111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" dirty="0">
                <a:solidFill>
                  <a:srgbClr val="D8DD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TAX. LAW. GROW.  ·  Bulgarian Business in Germany.</a:t>
            </a:r>
            <a:endParaRPr lang="en-US" sz="660" dirty="0"/>
          </a:p>
        </p:txBody>
      </p:sp>
      <p:sp>
        <p:nvSpPr>
          <p:cNvPr id="38" name="Text 36"/>
          <p:cNvSpPr/>
          <p:nvPr/>
        </p:nvSpPr>
        <p:spPr>
          <a:xfrm>
            <a:off x="11475720" y="646480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50">
                <a:solidFill>
                  <a:srgbClr val="08355D"/>
                </a:solidFill>
                <a:latin typeface="Aptos"/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118872" y="164592"/>
            <a:ext cx="12072823" cy="13716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502920"/>
            <a:ext cx="7772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23D6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Пример: имот за 500 000 €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21792" y="1024128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Какъв допълнителен бюджет трябва да планирам?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621792" y="1426464"/>
            <a:ext cx="1143000" cy="2286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9418320" y="54864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C9A4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 PLANNING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868680" y="1737360"/>
            <a:ext cx="6492240" cy="288036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7620">
            <a:solidFill>
              <a:srgbClr val="E6E1D6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8000"/>
              </a:srgbClr>
            </a:outerShdw>
          </a:effectLst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1143000" y="205740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3D68"/>
                </a:solidFill>
              </a:rPr>
              <a:t>Grunderwerbsteuer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023360" y="2057400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9A44B"/>
                </a:solidFill>
              </a:rPr>
              <a:t>3,5–6,5 %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40680" y="2057400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43244"/>
                </a:solidFill>
              </a:rPr>
              <a:t>17 500–32 500 €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1143000" y="2496312"/>
            <a:ext cx="5715000" cy="0"/>
          </a:xfrm>
          <a:prstGeom prst="line">
            <a:avLst/>
          </a:prstGeom>
          <a:noFill/>
          <a:ln w="8890">
            <a:solidFill>
              <a:srgbClr val="E6E1D6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1143000" y="2770632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3D68"/>
                </a:solidFill>
              </a:rPr>
              <a:t>Нотариус + Grundbuch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023360" y="2770632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9A44B"/>
                </a:solidFill>
              </a:rPr>
              <a:t>≈ 2 %*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440680" y="2770632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43244"/>
                </a:solidFill>
              </a:rPr>
              <a:t>≈ 10 000 €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1143000" y="3209544"/>
            <a:ext cx="5715000" cy="0"/>
          </a:xfrm>
          <a:prstGeom prst="line">
            <a:avLst/>
          </a:prstGeom>
          <a:noFill/>
          <a:ln w="8890">
            <a:solidFill>
              <a:srgbClr val="E6E1D6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1143000" y="3483864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3D68"/>
                </a:solidFill>
              </a:rPr>
              <a:t>Брокер – пример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023360" y="3483864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9A44B"/>
                </a:solidFill>
              </a:rPr>
              <a:t>3,57 %**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440680" y="3483864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43244"/>
                </a:solidFill>
              </a:rPr>
              <a:t>17 850 €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818120" y="1737360"/>
            <a:ext cx="3383280" cy="2880360"/>
          </a:xfrm>
          <a:prstGeom prst="roundRect">
            <a:avLst>
              <a:gd name="adj" fmla="val 1905"/>
            </a:avLst>
          </a:prstGeom>
          <a:solidFill>
            <a:srgbClr val="123D68"/>
          </a:solidFill>
          <a:ln w="7620">
            <a:solidFill>
              <a:srgbClr val="123D68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8092440" y="22402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E0C678"/>
                </a:solidFill>
              </a:rPr>
              <a:t>≈ 9,1–12,1 %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8247888" y="29718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планиран допълнителен бюджет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</a:rPr>
              <a:t>при примерна брокерска комисиона 3,57 %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960120" y="5074920"/>
            <a:ext cx="9784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64748B"/>
                </a:solidFill>
              </a:rPr>
              <a:t>GrESt при 500 000 €: Бавария 17 500 € · Берлин/Хесен 30 000 € · NRW 32 500 €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603504" y="6144768"/>
            <a:ext cx="10424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2 % е практическа бюджетна оценка, не фиксирана законова ставка. ** Брокерската комисиона не е законово фиксирана; примерна стойност.</a:t>
            </a:r>
            <a:endParaRPr lang="en-US" sz="580" dirty="0"/>
          </a:p>
        </p:txBody>
      </p:sp>
      <p:sp>
        <p:nvSpPr>
          <p:cNvPr id="25" name="Text 23"/>
          <p:cNvSpPr/>
          <p:nvPr/>
        </p:nvSpPr>
        <p:spPr>
          <a:xfrm>
            <a:off x="502920" y="6446520"/>
            <a:ext cx="4023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123D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KANZLEI DR. TÖNIES-BAMBALSKA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502920" y="661111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TAX. LAW. GROW.  ·  Bulgarian Business in Germany.</a:t>
            </a:r>
            <a:endParaRPr lang="en-US" sz="660" dirty="0"/>
          </a:p>
        </p:txBody>
      </p:sp>
      <p:sp>
        <p:nvSpPr>
          <p:cNvPr id="27" name="Text 25"/>
          <p:cNvSpPr/>
          <p:nvPr/>
        </p:nvSpPr>
        <p:spPr>
          <a:xfrm>
            <a:off x="11475720" y="646480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50">
                <a:solidFill>
                  <a:srgbClr val="08355D"/>
                </a:solidFill>
                <a:latin typeface="Aptos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118872" y="164592"/>
            <a:ext cx="12072823" cy="13716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502920"/>
            <a:ext cx="7772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23D6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Купувам имот с наемател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21792" y="1024128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Какво всъщност купувам?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621792" y="1426464"/>
            <a:ext cx="1143000" cy="2286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9418320" y="54864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C9A4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LET PROPERTY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868680" y="1783080"/>
            <a:ext cx="36576" cy="64008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502920" y="6446520"/>
            <a:ext cx="4023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123D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KANZLEI DR. TÖNIES-BAMBALSKA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502920" y="661111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TAX. LAW. GROW.  ·  Bulgarian Business in Germany.</a:t>
            </a:r>
            <a:endParaRPr lang="en-US" sz="660" dirty="0"/>
          </a:p>
        </p:txBody>
      </p:sp>
      <p:sp>
        <p:nvSpPr>
          <p:cNvPr id="19" name="Text 17"/>
          <p:cNvSpPr/>
          <p:nvPr/>
        </p:nvSpPr>
        <p:spPr>
          <a:xfrm>
            <a:off x="11475720" y="646480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50">
                <a:solidFill>
                  <a:srgbClr val="08355D"/>
                </a:solidFill>
                <a:latin typeface="Aptos"/>
              </a:rPr>
              <a:t>11</a:t>
            </a:r>
            <a:endParaRPr lang="en-US" sz="800" dirty="0"/>
          </a:p>
        </p:txBody>
      </p:sp>
      <p:sp>
        <p:nvSpPr>
          <p:cNvPr id="20" name="Rounded Rectangle 19"/>
          <p:cNvSpPr/>
          <p:nvPr/>
        </p:nvSpPr>
        <p:spPr>
          <a:xfrm>
            <a:off x="822960" y="1719072"/>
            <a:ext cx="10698480" cy="658368"/>
          </a:xfrm>
          <a:prstGeom prst="roundRect">
            <a:avLst/>
          </a:prstGeom>
          <a:solidFill>
            <a:srgbClr val="F6F2EA"/>
          </a:solidFill>
          <a:ln>
            <a:solidFill>
              <a:srgbClr val="E6E1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54864"/>
          <a:lstStyle/>
          <a:p>
            <a:pPr algn="l"/>
            <a:r>
              <a:rPr sz="1700" b="1">
                <a:solidFill>
                  <a:srgbClr val="142D52"/>
                </a:solidFill>
                <a:latin typeface="Aptos"/>
              </a:rPr>
              <a:t>„Kauf bricht nicht Miete“ — купувачът встъпва в съществуващия наемен договор.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2633472"/>
            <a:ext cx="3794760" cy="2395728"/>
          </a:xfrm>
          <a:prstGeom prst="roundRect">
            <a:avLst/>
          </a:prstGeom>
          <a:solidFill>
            <a:srgbClr val="FFFFFF"/>
          </a:solidFill>
          <a:ln>
            <a:solidFill>
              <a:srgbClr val="E6E1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87552" y="2852928"/>
            <a:ext cx="3291840" cy="256032"/>
          </a:xfrm>
          <a:prstGeom prst="rect">
            <a:avLst/>
          </a:prstGeom>
          <a:noFill/>
        </p:spPr>
        <p:txBody>
          <a:bodyPr wrap="square" tIns="54864">
            <a:spAutoFit/>
          </a:bodyPr>
          <a:lstStyle/>
          <a:p>
            <a:pPr algn="l"/>
            <a:r>
              <a:rPr sz="1450" b="1">
                <a:solidFill>
                  <a:srgbClr val="142D52"/>
                </a:solidFill>
                <a:latin typeface="Aptos"/>
              </a:rPr>
              <a:t>Преди покупката проверете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7552" y="3200400"/>
            <a:ext cx="3291840" cy="1536192"/>
          </a:xfrm>
          <a:prstGeom prst="rect">
            <a:avLst/>
          </a:prstGeom>
          <a:noFill/>
        </p:spPr>
        <p:txBody>
          <a:bodyPr wrap="square" tIns="54864">
            <a:spAutoFit/>
          </a:bodyPr>
          <a:lstStyle/>
          <a:p>
            <a:pPr algn="l">
              <a:spcAft>
                <a:spcPts val="200"/>
              </a:spcAft>
            </a:pPr>
            <a:r>
              <a:rPr sz="1120" b="0">
                <a:solidFill>
                  <a:srgbClr val="30363F"/>
                </a:solidFill>
                <a:latin typeface="Aptos"/>
              </a:rPr>
              <a:t>• наемен договор + анекси
• размер и история на наема
• Mietkaution и Mietrückstände
• срокове, Kündigungsgründe
• има ли реален Eigenbedarf?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754880" y="2633472"/>
            <a:ext cx="6629400" cy="2395728"/>
          </a:xfrm>
          <a:prstGeom prst="roundRect">
            <a:avLst/>
          </a:prstGeom>
          <a:solidFill>
            <a:srgbClr val="FFFFFF"/>
          </a:solidFill>
          <a:ln>
            <a:solidFill>
              <a:srgbClr val="E6E1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983480" y="2816352"/>
            <a:ext cx="6035040" cy="292608"/>
          </a:xfrm>
          <a:prstGeom prst="rect">
            <a:avLst/>
          </a:prstGeom>
          <a:noFill/>
        </p:spPr>
        <p:txBody>
          <a:bodyPr wrap="square" tIns="54864">
            <a:spAutoFit/>
          </a:bodyPr>
          <a:lstStyle/>
          <a:p>
            <a:pPr algn="l"/>
            <a:r>
              <a:rPr sz="1450" b="1">
                <a:solidFill>
                  <a:srgbClr val="142D52"/>
                </a:solidFill>
                <a:latin typeface="Aptos"/>
              </a:rPr>
              <a:t>Härtefall — историята, която инвеститорът помни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83480" y="3182112"/>
            <a:ext cx="5989320" cy="1627632"/>
          </a:xfrm>
          <a:prstGeom prst="rect">
            <a:avLst/>
          </a:prstGeom>
          <a:noFill/>
        </p:spPr>
        <p:txBody>
          <a:bodyPr wrap="square" tIns="54864">
            <a:spAutoFit/>
          </a:bodyPr>
          <a:lstStyle/>
          <a:p>
            <a:pPr algn="l">
              <a:spcAft>
                <a:spcPts val="300"/>
              </a:spcAft>
            </a:pPr>
            <a:r>
              <a:rPr sz="1180" b="0">
                <a:solidFill>
                  <a:srgbClr val="30363F"/>
                </a:solidFill>
                <a:latin typeface="Aptos"/>
              </a:rPr>
              <a:t>BGH: 79-годишна жена живее в жилището от 1974 г. и страда от деменция. Новият собственик иска Eigenbedarf за семейството си с малки деца.
Извод: възрастта сама по себе си не прави имота „некундируем“, но възраст + болест + дълбока връзка с дома могат да спрат или отложат освобождаването.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68680" y="5285232"/>
            <a:ext cx="10515600" cy="566928"/>
          </a:xfrm>
          <a:prstGeom prst="roundRect">
            <a:avLst/>
          </a:prstGeom>
          <a:solidFill>
            <a:srgbClr val="142D52"/>
          </a:solidFill>
          <a:ln>
            <a:solidFill>
              <a:srgbClr val="142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54864"/>
          <a:lstStyle/>
          <a:p>
            <a:pPr algn="ctr"/>
            <a:r>
              <a:rPr sz="1520" b="1">
                <a:solidFill>
                  <a:srgbClr val="FFFFFF"/>
                </a:solidFill>
                <a:latin typeface="Aptos"/>
              </a:rPr>
              <a:t>Инвеститорско правило: купувам не само квадратни метри — поемам действащо житейско отношение.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3504" y="6007608"/>
            <a:ext cx="10607040" cy="256032"/>
          </a:xfrm>
          <a:prstGeom prst="rect">
            <a:avLst/>
          </a:prstGeom>
          <a:noFill/>
        </p:spPr>
        <p:txBody>
          <a:bodyPr wrap="square" tIns="54864">
            <a:spAutoFit/>
          </a:bodyPr>
          <a:lstStyle/>
          <a:p>
            <a:pPr algn="l"/>
            <a:r>
              <a:rPr sz="650" b="0">
                <a:solidFill>
                  <a:srgbClr val="62666E"/>
                </a:solidFill>
                <a:latin typeface="Aptos"/>
              </a:rPr>
              <a:t>Правна рамка: §§ 566, 574, 574a BGB · BGH, Urt. v. 22.05.2019 – VIII ZR 180/18 / VIII ZR 167/17.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ide_landscape_slide_graphic_clean_legal_presenta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118872" y="164592"/>
            <a:ext cx="12072823" cy="13716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502920"/>
            <a:ext cx="7772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23D6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Данъци: придобиване, държане, продажба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21792" y="1024128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Структурата трябва да се реши преди покупката, не при продажбата.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621792" y="1426464"/>
            <a:ext cx="1143000" cy="2286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9418320" y="54864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C9A4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TAX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822960" y="1783080"/>
            <a:ext cx="4800600" cy="8229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7620">
            <a:solidFill>
              <a:srgbClr val="E6E1D6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8000"/>
              </a:srgbClr>
            </a:outerShdw>
          </a:effectLst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1051560" y="1929384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23D68"/>
                </a:solidFill>
              </a:rPr>
              <a:t>При покупка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2514600" y="1929384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Grunderwerbsteuer според провинцията. Няма „един германски процент“.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6172200" y="1783080"/>
            <a:ext cx="4800600" cy="8229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7620">
            <a:solidFill>
              <a:srgbClr val="E6E1D6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8000"/>
              </a:srgbClr>
            </a:outerShdw>
          </a:effectLst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6400800" y="1929384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23D68"/>
                </a:solidFill>
              </a:rPr>
              <a:t>При отдаване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7863840" y="1929384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Доходът от германски недвижим имот по принцип попада в германското данъчно облагане; СИДДО DE–BG се проверява.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822960" y="3017520"/>
            <a:ext cx="4800600" cy="8229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7620">
            <a:solidFill>
              <a:srgbClr val="E6E1D6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8000"/>
              </a:srgbClr>
            </a:outerShdw>
          </a:effectLst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1051560" y="3163824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23D68"/>
                </a:solidFill>
              </a:rPr>
              <a:t>При продажба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2514600" y="3163824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При частно държан имот § 23 EStG обхваща продажба в рамките на 10 години; има изключение за определено собствено ползване.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6172200" y="3017520"/>
            <a:ext cx="4800600" cy="8229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7620">
            <a:solidFill>
              <a:srgbClr val="E6E1D6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8000"/>
              </a:srgbClr>
            </a:outerShdw>
          </a:effectLst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6400800" y="3163824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23D68"/>
                </a:solidFill>
              </a:rPr>
              <a:t>При дружество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7863840" y="3163824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</a:rPr>
              <a:t>GmbH / корпоративна структура не се избира само заради „данъчна оптимизация“.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1005840" y="4983480"/>
            <a:ext cx="36576" cy="50292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1170432" y="4983480"/>
            <a:ext cx="97109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23D6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За български инвеститор правилната структура трябва да се реши ПРЕДИ покупката.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603504" y="6144768"/>
            <a:ext cx="10424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Правна рамка: GrEStG; §§ 21, 23, 49 EStG; СИДДО Германия–България.</a:t>
            </a:r>
            <a:endParaRPr lang="en-US" sz="580" dirty="0"/>
          </a:p>
        </p:txBody>
      </p:sp>
      <p:sp>
        <p:nvSpPr>
          <p:cNvPr id="23" name="Text 21"/>
          <p:cNvSpPr/>
          <p:nvPr/>
        </p:nvSpPr>
        <p:spPr>
          <a:xfrm>
            <a:off x="502920" y="6446520"/>
            <a:ext cx="4023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123D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KANZLEI DR. TÖNIES-BAMBALSKA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502920" y="661111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TAX. LAW. GROW.  ·  Bulgarian Business in Germany.</a:t>
            </a:r>
            <a:endParaRPr lang="en-US" sz="660" dirty="0"/>
          </a:p>
        </p:txBody>
      </p:sp>
      <p:sp>
        <p:nvSpPr>
          <p:cNvPr id="25" name="Text 23"/>
          <p:cNvSpPr/>
          <p:nvPr/>
        </p:nvSpPr>
        <p:spPr>
          <a:xfrm>
            <a:off x="11475720" y="646480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50">
                <a:solidFill>
                  <a:srgbClr val="08355D"/>
                </a:solidFill>
                <a:latin typeface="Aptos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"/>
          </a:xfrm>
          <a:prstGeom prst="rect">
            <a:avLst/>
          </a:prstGeom>
          <a:solidFill>
            <a:srgbClr val="CC9B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C9B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9509760" cy="5029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2900" b="1">
                <a:solidFill>
                  <a:srgbClr val="08355D"/>
                </a:solidFill>
                <a:latin typeface="Aptos"/>
              </a:rPr>
              <a:t>Steuer beim Kauf / Данък при покупка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87552"/>
            <a:ext cx="9144000" cy="32918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1550" b="0">
                <a:solidFill>
                  <a:srgbClr val="57718F"/>
                </a:solidFill>
                <a:latin typeface="Aptos"/>
              </a:rPr>
              <a:t>Grunderwerbsteuer е първият голям данък при придобиване на недвижим имот.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" y="1417320"/>
            <a:ext cx="1143000" cy="36576"/>
          </a:xfrm>
          <a:prstGeom prst="rect">
            <a:avLst/>
          </a:prstGeom>
          <a:solidFill>
            <a:srgbClr val="CC9B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104120" y="548640"/>
            <a:ext cx="1508760" cy="2286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880" b="1">
                <a:solidFill>
                  <a:srgbClr val="CC9B28"/>
                </a:solidFill>
                <a:latin typeface="Aptos"/>
              </a:rPr>
              <a:t>TAX AT PURCHASE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691640"/>
            <a:ext cx="3474720" cy="2377440"/>
          </a:xfrm>
          <a:prstGeom prst="roundRect">
            <a:avLst/>
          </a:prstGeom>
          <a:solidFill>
            <a:srgbClr val="F8F4EB"/>
          </a:solidFill>
          <a:ln w="10160">
            <a:solidFill>
              <a:srgbClr val="DFD5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901952"/>
            <a:ext cx="2560320" cy="2743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1700" b="1">
                <a:solidFill>
                  <a:srgbClr val="08355D"/>
                </a:solidFill>
                <a:latin typeface="Aptos"/>
              </a:rPr>
              <a:t>Бавария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212848"/>
            <a:ext cx="2697480" cy="777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4800" b="1">
                <a:solidFill>
                  <a:srgbClr val="08355D"/>
                </a:solidFill>
                <a:latin typeface="Aptos"/>
              </a:rPr>
              <a:t>3,5 %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7552" y="3063240"/>
            <a:ext cx="2377440" cy="5029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1500" b="0">
                <a:solidFill>
                  <a:srgbClr val="57718F"/>
                </a:solidFill>
                <a:latin typeface="Aptos"/>
              </a:rPr>
              <a:t>от покупната цена
/ Gegenleistung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1691640"/>
            <a:ext cx="3337560" cy="2377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D5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09160" y="1901952"/>
            <a:ext cx="1188720" cy="25603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1500" b="1">
                <a:solidFill>
                  <a:srgbClr val="B88012"/>
                </a:solidFill>
                <a:latin typeface="Aptos"/>
              </a:rPr>
              <a:t>Пример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9160" y="2322576"/>
            <a:ext cx="2377440" cy="31089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2000" b="1">
                <a:solidFill>
                  <a:srgbClr val="08355D"/>
                </a:solidFill>
                <a:latin typeface="Aptos"/>
              </a:rPr>
              <a:t>500.000 € × 3,5 %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09160" y="2761488"/>
            <a:ext cx="2194560" cy="5029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3300" b="1">
                <a:solidFill>
                  <a:srgbClr val="08355D"/>
                </a:solidFill>
                <a:latin typeface="Aptos"/>
              </a:rPr>
              <a:t>= 17.500 €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09160" y="3383280"/>
            <a:ext cx="2468880" cy="2743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1250" b="0">
                <a:solidFill>
                  <a:srgbClr val="57718F"/>
                </a:solidFill>
                <a:latin typeface="Aptos"/>
              </a:rPr>
              <a:t>еднократен данък при придобиване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01000" y="1691640"/>
            <a:ext cx="3520440" cy="2377440"/>
          </a:xfrm>
          <a:prstGeom prst="roundRect">
            <a:avLst/>
          </a:prstGeom>
          <a:solidFill>
            <a:srgbClr val="FFFCF5"/>
          </a:solidFill>
          <a:ln w="10160">
            <a:solidFill>
              <a:srgbClr val="DFD5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75320" y="1901952"/>
            <a:ext cx="1554480" cy="25603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1500" b="1">
                <a:solidFill>
                  <a:srgbClr val="B88012"/>
                </a:solidFill>
                <a:latin typeface="Aptos"/>
              </a:rPr>
              <a:t>Сравнение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75320" y="2359152"/>
            <a:ext cx="2560320" cy="3200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2100" b="1">
                <a:solidFill>
                  <a:srgbClr val="08355D"/>
                </a:solidFill>
                <a:latin typeface="Aptos"/>
              </a:rPr>
              <a:t>при 6,5 %: 32.500 €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75320" y="2852928"/>
            <a:ext cx="2651760" cy="2286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1350" b="0">
                <a:solidFill>
                  <a:srgbClr val="57718F"/>
                </a:solidFill>
                <a:latin typeface="Aptos"/>
              </a:rPr>
              <a:t>разлика спрямо Бавария: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75320" y="3154680"/>
            <a:ext cx="2377440" cy="38404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2500" b="1">
                <a:solidFill>
                  <a:srgbClr val="08355D"/>
                </a:solidFill>
                <a:latin typeface="Aptos"/>
              </a:rPr>
              <a:t>+ 15.000 €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4343400"/>
            <a:ext cx="10835640" cy="13258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D5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60120" y="4553712"/>
            <a:ext cx="3291840" cy="2743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1600" b="1">
                <a:solidFill>
                  <a:srgbClr val="08355D"/>
                </a:solidFill>
                <a:latin typeface="Aptos"/>
              </a:rPr>
              <a:t>Правилото за инвеститора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" y="4892040"/>
            <a:ext cx="9692640" cy="65836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buChar char="•"/>
              <a:spcAft>
                <a:spcPts val="700"/>
              </a:spcAft>
              <a:defRPr sz="1280">
                <a:solidFill>
                  <a:srgbClr val="57718F"/>
                </a:solidFill>
                <a:latin typeface="Aptos"/>
              </a:defRPr>
            </a:pPr>
            <a:r>
              <a:t>Няма „един германски процент“ — ставката зависи от Bundesland.</a:t>
            </a:r>
          </a:p>
          <a:p>
            <a:pPr>
              <a:buChar char="•"/>
              <a:spcAft>
                <a:spcPts val="700"/>
              </a:spcAft>
              <a:defRPr sz="1280">
                <a:solidFill>
                  <a:srgbClr val="57718F"/>
                </a:solidFill>
                <a:latin typeface="Aptos"/>
              </a:defRPr>
            </a:pPr>
            <a:r>
              <a:t>В Бавария ставката е особено благоприятна: 3,5 %.</a:t>
            </a:r>
          </a:p>
          <a:p>
            <a:pPr>
              <a:buChar char="•"/>
              <a:spcAft>
                <a:spcPts val="700"/>
              </a:spcAft>
              <a:defRPr sz="1280">
                <a:solidFill>
                  <a:srgbClr val="57718F"/>
                </a:solidFill>
                <a:latin typeface="Aptos"/>
              </a:defRPr>
            </a:pPr>
            <a:r>
              <a:t>Данъкът се калкулира предварително като част от Kaufnebenkosten.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78240" y="6053328"/>
            <a:ext cx="2651760" cy="1828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750" b="0">
                <a:solidFill>
                  <a:srgbClr val="57718F"/>
                </a:solidFill>
                <a:latin typeface="Aptos"/>
              </a:rPr>
              <a:t>Правна рамка: GrEStG; Bayern: 3,5 %.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55664"/>
            <a:ext cx="2468880" cy="11887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650" b="1">
                <a:solidFill>
                  <a:srgbClr val="08355D"/>
                </a:solidFill>
                <a:latin typeface="Aptos"/>
              </a:rPr>
              <a:t>KANZLEI DR. TÖNIES-BAMBALSKA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611112"/>
            <a:ext cx="3017520" cy="11887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560" b="0">
                <a:solidFill>
                  <a:srgbClr val="57718F"/>
                </a:solidFill>
                <a:latin typeface="Aptos"/>
              </a:rPr>
              <a:t>TAX. LAW. GROW.  ·  Bulgarian Business in Germany.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56848" y="6492240"/>
            <a:ext cx="228600" cy="11887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750">
                <a:solidFill>
                  <a:srgbClr val="08355D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"/>
          </a:xfrm>
          <a:prstGeom prst="rect">
            <a:avLst/>
          </a:prstGeom>
          <a:solidFill>
            <a:srgbClr val="CC9B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C9B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9509760" cy="5029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2900" b="1">
                <a:solidFill>
                  <a:srgbClr val="08355D"/>
                </a:solidFill>
                <a:latin typeface="Aptos"/>
              </a:rPr>
              <a:t>При продажба / § 23 EStG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987552"/>
            <a:ext cx="9144000" cy="32918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1550" b="0">
                <a:solidFill>
                  <a:srgbClr val="57718F"/>
                </a:solidFill>
                <a:latin typeface="Aptos"/>
              </a:rPr>
              <a:t>При частно държан имот се облага печалбата — не цялата продажна цена.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" y="1417320"/>
            <a:ext cx="1143000" cy="36576"/>
          </a:xfrm>
          <a:prstGeom prst="rect">
            <a:avLst/>
          </a:prstGeom>
          <a:solidFill>
            <a:srgbClr val="CC9B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104120" y="548640"/>
            <a:ext cx="1508760" cy="2286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880" b="1">
                <a:solidFill>
                  <a:srgbClr val="CC9B28"/>
                </a:solidFill>
                <a:latin typeface="Aptos"/>
              </a:rPr>
              <a:t>TAX AT EXIT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600200"/>
            <a:ext cx="3429000" cy="3520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D5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828800"/>
            <a:ext cx="2377440" cy="29260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1700" b="1">
                <a:solidFill>
                  <a:srgbClr val="08355D"/>
                </a:solidFill>
                <a:latin typeface="Aptos"/>
              </a:rPr>
              <a:t>Кога има данък?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240280"/>
            <a:ext cx="2788920" cy="16916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buChar char="•"/>
              <a:spcAft>
                <a:spcPts val="700"/>
              </a:spcAft>
              <a:defRPr sz="1250">
                <a:solidFill>
                  <a:srgbClr val="57718F"/>
                </a:solidFill>
                <a:latin typeface="Aptos"/>
              </a:defRPr>
            </a:pPr>
            <a:r>
              <a:t>Продажба в рамките на 10 години от придобиването → § 23 EStG.</a:t>
            </a:r>
          </a:p>
          <a:p>
            <a:pPr>
              <a:buChar char="•"/>
              <a:spcAft>
                <a:spcPts val="700"/>
              </a:spcAft>
              <a:defRPr sz="1250">
                <a:solidFill>
                  <a:srgbClr val="57718F"/>
                </a:solidFill>
                <a:latin typeface="Aptos"/>
              </a:defRPr>
            </a:pPr>
            <a:r>
              <a:t>След 10 години: частната продажба по правило е извън § 23 EStG.</a:t>
            </a:r>
          </a:p>
          <a:p>
            <a:pPr>
              <a:buChar char="•"/>
              <a:spcAft>
                <a:spcPts val="700"/>
              </a:spcAft>
              <a:defRPr sz="1250">
                <a:solidFill>
                  <a:srgbClr val="57718F"/>
                </a:solidFill>
                <a:latin typeface="Aptos"/>
              </a:defRPr>
            </a:pPr>
            <a:r>
              <a:t>Изключение: определено собствено ползване може да освободи и по-рано.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60120" y="4407408"/>
            <a:ext cx="2560320" cy="54864"/>
          </a:xfrm>
          <a:prstGeom prst="rect">
            <a:avLst/>
          </a:prstGeom>
          <a:solidFill>
            <a:srgbClr val="CC9B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77824" y="4160520"/>
            <a:ext cx="274320" cy="1828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1000" b="1">
                <a:solidFill>
                  <a:srgbClr val="08355D"/>
                </a:solidFill>
                <a:latin typeface="Aptos"/>
              </a:rPr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71800" y="4160520"/>
            <a:ext cx="731520" cy="1828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1000" b="1">
                <a:solidFill>
                  <a:srgbClr val="08355D"/>
                </a:solidFill>
                <a:latin typeface="Aptos"/>
              </a:rPr>
              <a:t>10 години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1328" y="4517136"/>
            <a:ext cx="1005840" cy="1828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sz="1000" b="0">
                <a:solidFill>
                  <a:srgbClr val="57718F"/>
                </a:solidFill>
                <a:latin typeface="Aptos"/>
              </a:rPr>
              <a:t>рискова зона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0" y="1600200"/>
            <a:ext cx="3246120" cy="3520440"/>
          </a:xfrm>
          <a:prstGeom prst="roundRect">
            <a:avLst/>
          </a:prstGeom>
          <a:solidFill>
            <a:srgbClr val="F8F4EB"/>
          </a:solidFill>
          <a:ln w="10160">
            <a:solidFill>
              <a:srgbClr val="DFD5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63440" y="1828800"/>
            <a:ext cx="2377440" cy="29260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1700" b="1">
                <a:solidFill>
                  <a:srgbClr val="08355D"/>
                </a:solidFill>
                <a:latin typeface="Aptos"/>
              </a:rPr>
              <a:t>Какво се облага?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63440" y="2286000"/>
            <a:ext cx="2423160" cy="3200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2000" b="1">
                <a:solidFill>
                  <a:srgbClr val="08355D"/>
                </a:solidFill>
                <a:latin typeface="Aptos"/>
              </a:rPr>
              <a:t>Veräußerungsgewinn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63440" y="2743200"/>
            <a:ext cx="2651760" cy="9144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1500" b="0">
                <a:solidFill>
                  <a:srgbClr val="57718F"/>
                </a:solidFill>
                <a:latin typeface="Aptos"/>
              </a:rPr>
              <a:t>= продажна цена
– разходи за придобиване
– допустими разходи по продажбата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63440" y="3968496"/>
            <a:ext cx="2560320" cy="47548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1250" b="1">
                <a:solidFill>
                  <a:srgbClr val="08355D"/>
                </a:solidFill>
                <a:latin typeface="Aptos"/>
              </a:rPr>
              <a:t>Важно: AfA може да увеличи облагаемата печалба.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909560" y="1600200"/>
            <a:ext cx="3611880" cy="3520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FD5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83879" y="1828800"/>
            <a:ext cx="2743200" cy="29260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1700" b="1">
                <a:solidFill>
                  <a:srgbClr val="08355D"/>
                </a:solidFill>
                <a:latin typeface="Aptos"/>
              </a:rPr>
              <a:t>Български инвеститор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79" y="2240280"/>
            <a:ext cx="2971800" cy="18288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buChar char="•"/>
              <a:spcAft>
                <a:spcPts val="700"/>
              </a:spcAft>
              <a:defRPr sz="1220">
                <a:solidFill>
                  <a:srgbClr val="57718F"/>
                </a:solidFill>
                <a:latin typeface="Aptos"/>
              </a:defRPr>
            </a:pPr>
            <a:r>
              <a:t>Имот в Германия → Германия може да облага дохода/печалбата от този имот.</a:t>
            </a:r>
          </a:p>
          <a:p>
            <a:pPr>
              <a:buChar char="•"/>
              <a:spcAft>
                <a:spcPts val="700"/>
              </a:spcAft>
              <a:defRPr sz="1220">
                <a:solidFill>
                  <a:srgbClr val="57718F"/>
                </a:solidFill>
                <a:latin typeface="Aptos"/>
              </a:defRPr>
            </a:pPr>
            <a:r>
              <a:t>Ако инвеститорът е местно лице в България: BG доходите обичайно не влизат в германската данъчна база.</a:t>
            </a:r>
          </a:p>
          <a:p>
            <a:pPr>
              <a:buChar char="•"/>
              <a:spcAft>
                <a:spcPts val="700"/>
              </a:spcAft>
              <a:defRPr sz="1220">
                <a:solidFill>
                  <a:srgbClr val="57718F"/>
                </a:solidFill>
                <a:latin typeface="Aptos"/>
              </a:defRPr>
            </a:pPr>
            <a:r>
              <a:t>Ако е местно лице в Германия: световният доход и СИДДО се проверяват.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5349240"/>
            <a:ext cx="10835640" cy="777240"/>
          </a:xfrm>
          <a:prstGeom prst="roundRect">
            <a:avLst/>
          </a:prstGeom>
          <a:solidFill>
            <a:srgbClr val="FFFCF5"/>
          </a:solidFill>
          <a:ln w="10160">
            <a:solidFill>
              <a:srgbClr val="DFD5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60120" y="5596128"/>
            <a:ext cx="10058400" cy="2743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1500" b="1">
                <a:solidFill>
                  <a:srgbClr val="08355D"/>
                </a:solidFill>
                <a:latin typeface="Aptos"/>
              </a:rPr>
              <a:t>Investor rule: Exit се планира още при покупката — структура, срок, ползване и документация.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0" y="6199632"/>
            <a:ext cx="3657600" cy="16459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750" b="0">
                <a:solidFill>
                  <a:srgbClr val="57718F"/>
                </a:solidFill>
                <a:latin typeface="Aptos"/>
              </a:rPr>
              <a:t>Правна рамка: § 23 EStG; § 49 EStG; СИДДО Германия–България.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55664"/>
            <a:ext cx="2468880" cy="11887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650" b="1">
                <a:solidFill>
                  <a:srgbClr val="08355D"/>
                </a:solidFill>
                <a:latin typeface="Aptos"/>
              </a:rPr>
              <a:t>KANZLEI DR. TÖNIES-BAMBALSKA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611112"/>
            <a:ext cx="3017520" cy="11887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sz="560" b="0">
                <a:solidFill>
                  <a:srgbClr val="57718F"/>
                </a:solidFill>
                <a:latin typeface="Aptos"/>
              </a:rPr>
              <a:t>TAX. LAW. GROW.  ·  Bulgarian Business in Germany.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56848" y="6492240"/>
            <a:ext cx="228600" cy="11887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750">
                <a:solidFill>
                  <a:srgbClr val="08355D"/>
                </a:solidFill>
                <a:latin typeface="Apto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7432"/>
          </a:xfrm>
          <a:prstGeom prst="rect">
            <a:avLst/>
          </a:prstGeom>
          <a:solidFill>
            <a:srgbClr val="C9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64008" cy="6858000"/>
          </a:xfrm>
          <a:prstGeom prst="rect">
            <a:avLst/>
          </a:prstGeom>
          <a:solidFill>
            <a:srgbClr val="C9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8778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500" b="1">
                <a:solidFill>
                  <a:srgbClr val="0B3763"/>
                </a:solidFill>
                <a:latin typeface="Aptos"/>
              </a:rPr>
              <a:t>Наем от Германия: данък при физическо лице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49808"/>
            <a:ext cx="9509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56708F"/>
                </a:solidFill>
                <a:latin typeface="Aptos"/>
              </a:rPr>
              <a:t>Пример: лице в България · 100 000 € други доходи · 2 000 € месечен наем в Германия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21240" y="438912"/>
            <a:ext cx="13258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1">
                <a:solidFill>
                  <a:srgbClr val="C9972C"/>
                </a:solidFill>
                <a:latin typeface="Aptos"/>
              </a:rPr>
              <a:t>RENTAL TAX</a:t>
            </a:r>
          </a:p>
        </p:txBody>
      </p:sp>
      <p:sp>
        <p:nvSpPr>
          <p:cNvPr id="7" name="Rectangle 6"/>
          <p:cNvSpPr/>
          <p:nvPr/>
        </p:nvSpPr>
        <p:spPr>
          <a:xfrm>
            <a:off x="530352" y="1033271"/>
            <a:ext cx="1097280" cy="32004"/>
          </a:xfrm>
          <a:prstGeom prst="rect">
            <a:avLst/>
          </a:prstGeom>
          <a:solidFill>
            <a:srgbClr val="C9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94360" y="1298448"/>
            <a:ext cx="3383280" cy="2743200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DED3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5528" y="1463039"/>
            <a:ext cx="2980944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0B3763"/>
                </a:solidFill>
                <a:latin typeface="Aptos"/>
              </a:rPr>
              <a:t>1. Деклариране</a:t>
            </a:r>
          </a:p>
        </p:txBody>
      </p:sp>
      <p:sp>
        <p:nvSpPr>
          <p:cNvPr id="10" name="Rectangle 9"/>
          <p:cNvSpPr/>
          <p:nvPr/>
        </p:nvSpPr>
        <p:spPr>
          <a:xfrm>
            <a:off x="795528" y="1865376"/>
            <a:ext cx="822960" cy="32004"/>
          </a:xfrm>
          <a:prstGeom prst="rect">
            <a:avLst/>
          </a:prstGeom>
          <a:solidFill>
            <a:srgbClr val="C9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2048255"/>
            <a:ext cx="2926080" cy="1874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6708F"/>
                </a:solidFill>
                <a:latin typeface="Aptos"/>
              </a:rPr>
              <a:t>• Да — доходът се декларира
  в Германия.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56708F"/>
                </a:solidFill>
                <a:latin typeface="Aptos"/>
              </a:rPr>
              <a:t>• Имотът е в Германия →
  немски източник (§ 49 EStG;
  Art. 6 DBA).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0B3763"/>
                </a:solidFill>
                <a:latin typeface="Aptos"/>
              </a:rPr>
              <a:t>• Облага се нетният доход,
  не брутният наем.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60520" y="1298448"/>
            <a:ext cx="3383280" cy="2743200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DED3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61688" y="1463039"/>
            <a:ext cx="2980944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0B3763"/>
                </a:solidFill>
                <a:latin typeface="Aptos"/>
              </a:rPr>
              <a:t>2. Rechenbeispiel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61688" y="1865376"/>
            <a:ext cx="822960" cy="32004"/>
          </a:xfrm>
          <a:prstGeom prst="rect">
            <a:avLst/>
          </a:prstGeom>
          <a:solidFill>
            <a:srgbClr val="C9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389120" y="2048255"/>
            <a:ext cx="2926080" cy="1874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6708F"/>
                </a:solidFill>
                <a:latin typeface="Aptos"/>
              </a:rPr>
              <a:t>2 000 € × 12 = 24 000 €
брутен наем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56708F"/>
                </a:solidFill>
                <a:latin typeface="Aptos"/>
              </a:rPr>
              <a:t>− 8 000 € разходи / AfA /
  лихви / управление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0B3763"/>
                </a:solidFill>
                <a:latin typeface="Aptos"/>
              </a:rPr>
              <a:t>= 16 000 € облагаем доход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500" b="1">
                <a:solidFill>
                  <a:srgbClr val="C9972C"/>
                </a:solidFill>
                <a:latin typeface="Aptos"/>
              </a:rPr>
              <a:t>Ориентир 2026: данък ≈ 3 756 €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56708F"/>
                </a:solidFill>
                <a:latin typeface="Aptos"/>
              </a:rPr>
              <a:t>Ако нетният доход е 24 000 €:
данък ≈ 6 077 €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26679" y="1298448"/>
            <a:ext cx="3383280" cy="2743200"/>
          </a:xfrm>
          <a:prstGeom prst="roundRect">
            <a:avLst/>
          </a:prstGeom>
          <a:solidFill>
            <a:srgbClr val="FFFDF8"/>
          </a:solidFill>
          <a:ln w="12700">
            <a:solidFill>
              <a:srgbClr val="DED3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27848" y="1463039"/>
            <a:ext cx="2980944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0B3763"/>
                </a:solidFill>
                <a:latin typeface="Aptos"/>
              </a:rPr>
              <a:t>3. Българските 100 000 €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927848" y="1865376"/>
            <a:ext cx="822960" cy="32004"/>
          </a:xfrm>
          <a:prstGeom prst="rect">
            <a:avLst/>
          </a:prstGeom>
          <a:solidFill>
            <a:srgbClr val="C997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79" y="2048255"/>
            <a:ext cx="2926080" cy="1874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6708F"/>
                </a:solidFill>
                <a:latin typeface="Aptos"/>
              </a:rPr>
              <a:t>• Не се облагат в Германия.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56708F"/>
                </a:solidFill>
                <a:latin typeface="Aptos"/>
              </a:rPr>
              <a:t>• Не увеличават автоматично
  немската ставка при
  ограничена данъчна
  задълженост.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100" b="1">
                <a:solidFill>
                  <a:srgbClr val="0B3763"/>
                </a:solidFill>
                <a:latin typeface="Aptos"/>
              </a:rPr>
              <a:t>• Внимание: § 1 Abs. 3 EStG
  може да промени режима —
  тук обичайно не е подходящ.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" y="4343400"/>
            <a:ext cx="10058400" cy="1078992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C997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51560" y="4480560"/>
            <a:ext cx="256032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rgbClr val="0B3763"/>
                </a:solidFill>
                <a:latin typeface="Aptos"/>
              </a:rPr>
              <a:t>Ключова формула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1560" y="4809744"/>
            <a:ext cx="9235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0B3763"/>
                </a:solidFill>
                <a:latin typeface="Aptos"/>
              </a:rPr>
              <a:t>Немски данък = само върху немския нетен наемен доход.
Българските 100 000 € остават извън немската база, докато лицето е само ограничено данъчно задължено.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51560" y="5596128"/>
            <a:ext cx="9555480" cy="310896"/>
          </a:xfrm>
          <a:prstGeom prst="roundRect">
            <a:avLst/>
          </a:prstGeom>
          <a:solidFill>
            <a:srgbClr val="FCF9F1"/>
          </a:solidFill>
          <a:ln w="9525">
            <a:solidFill>
              <a:srgbClr val="E1D6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188720" y="5660136"/>
            <a:ext cx="91440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50" b="0">
                <a:solidFill>
                  <a:srgbClr val="56708F"/>
                </a:solidFill>
                <a:latin typeface="Aptos"/>
              </a:rPr>
              <a:t>Бележка: При ограничена данъчна задълженост § 50 EStG прилага тарифата със специално изчисление; затова данъкът не е „само 0% до Grundfreibetrag“.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6355080"/>
            <a:ext cx="3657600" cy="11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650" b="1">
                <a:solidFill>
                  <a:srgbClr val="0B3763"/>
                </a:solidFill>
                <a:latin typeface="Aptos"/>
              </a:rPr>
              <a:t>KANZLEI DR. TÖNIES-BAMBALSKA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83096"/>
            <a:ext cx="4023360" cy="11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600" b="0">
                <a:solidFill>
                  <a:srgbClr val="56708F"/>
                </a:solidFill>
                <a:latin typeface="Aptos"/>
              </a:rPr>
              <a:t>TAX. LAW. GROW.  ·  Bulgarian Business in Germany.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69480" y="6483096"/>
            <a:ext cx="3383280" cy="11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600" b="0">
                <a:solidFill>
                  <a:srgbClr val="56708F"/>
                </a:solidFill>
                <a:latin typeface="Aptos"/>
              </a:rPr>
              <a:t>Правна рамка: § 49, § 50, § 32a EStG; Art. 6 DBA DE–BG.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89920" y="6473952"/>
            <a:ext cx="411480" cy="11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0">
                <a:solidFill>
                  <a:srgbClr val="0B3763"/>
                </a:solidFill>
                <a:latin typeface="Aptos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0" y="118872"/>
            <a:ext cx="12191695" cy="0"/>
          </a:xfrm>
          <a:prstGeom prst="line">
            <a:avLst/>
          </a:prstGeom>
          <a:ln w="17780">
            <a:solidFill>
              <a:srgbClr val="C997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9972C"/>
          </a:solidFill>
          <a:ln>
            <a:solidFill>
              <a:srgbClr val="C997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65760"/>
            <a:ext cx="932688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000" b="1">
                <a:solidFill>
                  <a:srgbClr val="073764"/>
                </a:solidFill>
                <a:latin typeface="Aptos Display"/>
              </a:rPr>
              <a:t>Steuerfreie Grenzen / Необлагаеми прагове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932688"/>
            <a:ext cx="9875520" cy="4389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0">
                <a:solidFill>
                  <a:srgbClr val="56708C"/>
                </a:solidFill>
                <a:latin typeface="Aptos Display"/>
              </a:rPr>
              <a:t>Важно: при български инвеститор с ограничена данъчна задълженост правилата не действат автоматично както при местно лице.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02920" y="1389888"/>
            <a:ext cx="1161288" cy="0"/>
          </a:xfrm>
          <a:prstGeom prst="line">
            <a:avLst/>
          </a:prstGeom>
          <a:ln w="38100">
            <a:solidFill>
              <a:srgbClr val="C997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195560" y="521207"/>
            <a:ext cx="1508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000" b="1">
                <a:solidFill>
                  <a:srgbClr val="B88521"/>
                </a:solidFill>
                <a:latin typeface="Aptos Display"/>
              </a:rPr>
              <a:t>FREIBETRÄGE 2026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600200"/>
            <a:ext cx="3520440" cy="2359152"/>
          </a:xfrm>
          <a:prstGeom prst="roundRect">
            <a:avLst/>
          </a:prstGeom>
          <a:solidFill>
            <a:srgbClr val="FFFCF4"/>
          </a:solidFill>
          <a:ln w="15240">
            <a:solidFill>
              <a:srgbClr val="E0D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343400" y="1600200"/>
            <a:ext cx="3520440" cy="2359152"/>
          </a:xfrm>
          <a:prstGeom prst="roundRect">
            <a:avLst/>
          </a:prstGeom>
          <a:solidFill>
            <a:srgbClr val="FFFCF4"/>
          </a:solidFill>
          <a:ln w="15240">
            <a:solidFill>
              <a:srgbClr val="E0D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092440" y="1600200"/>
            <a:ext cx="3520440" cy="2359152"/>
          </a:xfrm>
          <a:prstGeom prst="roundRect">
            <a:avLst/>
          </a:prstGeom>
          <a:solidFill>
            <a:srgbClr val="FFFCF4"/>
          </a:solidFill>
          <a:ln w="15240">
            <a:solidFill>
              <a:srgbClr val="E0D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1874519"/>
            <a:ext cx="301752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1">
                <a:solidFill>
                  <a:srgbClr val="073764"/>
                </a:solidFill>
                <a:latin typeface="Aptos Display"/>
              </a:rPr>
              <a:t>1 лице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22960" y="2221992"/>
            <a:ext cx="594360" cy="0"/>
          </a:xfrm>
          <a:prstGeom prst="line">
            <a:avLst/>
          </a:prstGeom>
          <a:ln w="30480">
            <a:solidFill>
              <a:srgbClr val="C997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22960" y="2468880"/>
            <a:ext cx="292608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>
                <a:solidFill>
                  <a:srgbClr val="073764"/>
                </a:solidFill>
                <a:latin typeface="Aptos Display"/>
              </a:rPr>
              <a:t>12.348 €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0392" y="2971800"/>
            <a:ext cx="25603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B88521"/>
                </a:solidFill>
                <a:latin typeface="Aptos Display"/>
              </a:rPr>
              <a:t>Grundfreibetrag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3246120"/>
            <a:ext cx="28346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200">
                <a:solidFill>
                  <a:srgbClr val="4E647E"/>
                </a:solidFill>
                <a:latin typeface="Aptos"/>
              </a:rPr>
              <a:t>за едно физическо лице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200">
                <a:solidFill>
                  <a:srgbClr val="4E647E"/>
                </a:solidFill>
                <a:latin typeface="Aptos"/>
              </a:rPr>
              <a:t>при неограничена данъчна задълженост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1874519"/>
            <a:ext cx="301752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1">
                <a:solidFill>
                  <a:srgbClr val="073764"/>
                </a:solidFill>
                <a:latin typeface="Aptos Display"/>
              </a:rPr>
              <a:t>Семейство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572000" y="2221992"/>
            <a:ext cx="594360" cy="0"/>
          </a:xfrm>
          <a:prstGeom prst="line">
            <a:avLst/>
          </a:prstGeom>
          <a:ln w="30480">
            <a:solidFill>
              <a:srgbClr val="C997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572000" y="2468880"/>
            <a:ext cx="292608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>
                <a:solidFill>
                  <a:srgbClr val="073764"/>
                </a:solidFill>
                <a:latin typeface="Aptos Display"/>
              </a:rPr>
              <a:t>24.696 €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9432" y="2971800"/>
            <a:ext cx="25603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B88521"/>
                </a:solidFill>
                <a:latin typeface="Aptos Display"/>
              </a:rPr>
              <a:t>2 × Grundfreibetrag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0" y="3246120"/>
            <a:ext cx="28803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200">
                <a:solidFill>
                  <a:srgbClr val="4E647E"/>
                </a:solidFill>
                <a:latin typeface="Aptos"/>
              </a:rPr>
              <a:t>при съпрузи / съвместно облагане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200">
                <a:solidFill>
                  <a:srgbClr val="4E647E"/>
                </a:solidFill>
                <a:latin typeface="Aptos"/>
              </a:rPr>
              <a:t>не е отделен „семеен бонус“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1040" y="1874519"/>
            <a:ext cx="301752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1">
                <a:solidFill>
                  <a:srgbClr val="073764"/>
                </a:solidFill>
                <a:latin typeface="Aptos Display"/>
              </a:rPr>
              <a:t>Дете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8321040" y="2221992"/>
            <a:ext cx="594360" cy="0"/>
          </a:xfrm>
          <a:prstGeom prst="line">
            <a:avLst/>
          </a:prstGeom>
          <a:ln w="30480">
            <a:solidFill>
              <a:srgbClr val="C997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321040" y="2468880"/>
            <a:ext cx="292608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>
                <a:solidFill>
                  <a:srgbClr val="073764"/>
                </a:solidFill>
                <a:latin typeface="Aptos Display"/>
              </a:rPr>
              <a:t>9.756 €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8472" y="2971800"/>
            <a:ext cx="25603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B88521"/>
                </a:solidFill>
                <a:latin typeface="Aptos Display"/>
              </a:rPr>
              <a:t>Kinderfreibeträge gesamt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21040" y="3246120"/>
            <a:ext cx="292608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200">
                <a:solidFill>
                  <a:srgbClr val="4E647E"/>
                </a:solidFill>
                <a:latin typeface="Aptos"/>
              </a:rPr>
              <a:t>6.828 € Kinderfreibetrag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200">
                <a:solidFill>
                  <a:srgbClr val="4E647E"/>
                </a:solidFill>
                <a:latin typeface="Aptos"/>
              </a:rPr>
              <a:t>+ 2.928 € BEA-Freibetrag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85800" y="4160520"/>
            <a:ext cx="10835640" cy="1325880"/>
          </a:xfrm>
          <a:prstGeom prst="roundRect">
            <a:avLst/>
          </a:prstGeom>
          <a:solidFill>
            <a:srgbClr val="FFFFFD"/>
          </a:solidFill>
          <a:ln w="15240">
            <a:solidFill>
              <a:srgbClr val="C997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4370832"/>
            <a:ext cx="530352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1">
                <a:solidFill>
                  <a:srgbClr val="073764"/>
                </a:solidFill>
                <a:latin typeface="Aptos Display"/>
              </a:rPr>
              <a:t>Ключово за българския инвеститор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8680" y="4700016"/>
            <a:ext cx="1028700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230">
                <a:solidFill>
                  <a:srgbClr val="3E5875"/>
                </a:solidFill>
                <a:latin typeface="Aptos"/>
              </a:rPr>
              <a:t>• Ако лицето живее в България и в Германия има само доход от германски имот: обикновено ограничена данъчна задълженост.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230">
                <a:solidFill>
                  <a:srgbClr val="3E5875"/>
                </a:solidFill>
                <a:latin typeface="Aptos"/>
              </a:rPr>
              <a:t>• Тези прагове не означават автоматично, че първите 12.348 € германски наем са „без данък“.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1230">
                <a:solidFill>
                  <a:srgbClr val="3E5875"/>
                </a:solidFill>
                <a:latin typeface="Aptos"/>
              </a:rPr>
              <a:t>• Българските 100.000 € доход не се прибавят в Германия чрез Progressionsvorbehalt при нормалния случай.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" y="5641848"/>
            <a:ext cx="10835640" cy="566928"/>
          </a:xfrm>
          <a:prstGeom prst="roundRect">
            <a:avLst/>
          </a:prstGeom>
          <a:solidFill>
            <a:srgbClr val="F9F3E8"/>
          </a:solidFill>
          <a:ln w="15240">
            <a:solidFill>
              <a:srgbClr val="E0D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68680" y="5797296"/>
            <a:ext cx="15087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1">
                <a:solidFill>
                  <a:srgbClr val="B88521"/>
                </a:solidFill>
                <a:latin typeface="Aptos Display"/>
              </a:rPr>
              <a:t>Правило за слайда: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40280" y="5797296"/>
            <a:ext cx="81381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00" b="1">
                <a:solidFill>
                  <a:srgbClr val="073764"/>
                </a:solidFill>
                <a:latin typeface="Aptos Display"/>
              </a:rPr>
              <a:t>Необлагаем минимум ≠ автоматична „свободна“ сума за чуждестранен собственик на имот.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2920" y="6464808"/>
            <a:ext cx="2194560" cy="137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650" b="1">
                <a:solidFill>
                  <a:srgbClr val="073764"/>
                </a:solidFill>
                <a:latin typeface="Aptos Display"/>
              </a:rPr>
              <a:t>KANZLEI DR. TÖNIES-BAMBALSKA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920" y="6601968"/>
            <a:ext cx="3200400" cy="1097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620" b="0">
                <a:solidFill>
                  <a:srgbClr val="56708C"/>
                </a:solidFill>
                <a:latin typeface="Aptos Display"/>
              </a:rPr>
              <a:t>TAX. LAW. GROW.  ·  Bulgarian Business in Germany.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21040" y="6528816"/>
            <a:ext cx="2651760" cy="1463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640" b="0">
                <a:solidFill>
                  <a:srgbClr val="56708C"/>
                </a:solidFill>
                <a:latin typeface="Aptos Display"/>
              </a:rPr>
              <a:t>Правна рамка: § 32a EStG; § 32 EStG; § 50 EStG.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292840" y="6519672"/>
            <a:ext cx="320040" cy="1463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750" b="0">
                <a:solidFill>
                  <a:srgbClr val="073764"/>
                </a:solidFill>
                <a:latin typeface="Aptos Display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7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7432"/>
          </a:xfrm>
          <a:prstGeom prst="rect">
            <a:avLst/>
          </a:prstGeom>
          <a:solidFill>
            <a:srgbClr val="CB9C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B9C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8229600" cy="4114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2600" b="1">
                <a:solidFill>
                  <a:srgbClr val="0D3E6C"/>
                </a:solidFill>
                <a:latin typeface="Aptos"/>
              </a:rPr>
              <a:t>Бизнес имот или жилищен имот?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960120"/>
            <a:ext cx="8961120" cy="34747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400" b="0">
                <a:solidFill>
                  <a:srgbClr val="4E6986"/>
                </a:solidFill>
                <a:latin typeface="Aptos"/>
              </a:rPr>
              <a:t>При търговския наем често има повече договорна свобода — но и друг риск.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325880"/>
            <a:ext cx="1097280" cy="36576"/>
          </a:xfrm>
          <a:prstGeom prst="rect">
            <a:avLst/>
          </a:prstGeom>
          <a:solidFill>
            <a:srgbClr val="CB9C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89720" y="566928"/>
            <a:ext cx="2194560" cy="2286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1">
                <a:solidFill>
                  <a:srgbClr val="CB9C36"/>
                </a:solidFill>
                <a:latin typeface="Aptos"/>
              </a:rPr>
              <a:t>COMMERCIAL LEASE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600200"/>
            <a:ext cx="5074920" cy="2788920"/>
          </a:xfrm>
          <a:prstGeom prst="roundRect">
            <a:avLst/>
          </a:prstGeom>
          <a:solidFill>
            <a:srgbClr val="FAF8F2"/>
          </a:solidFill>
          <a:ln w="12700">
            <a:solidFill>
              <a:srgbClr val="E2D5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080760" y="1600200"/>
            <a:ext cx="5074920" cy="2788920"/>
          </a:xfrm>
          <a:prstGeom prst="roundRect">
            <a:avLst/>
          </a:prstGeom>
          <a:solidFill>
            <a:srgbClr val="FAF8F2"/>
          </a:solidFill>
          <a:ln w="12700">
            <a:solidFill>
              <a:srgbClr val="E2D5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1828800"/>
            <a:ext cx="438912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900" b="1">
                <a:solidFill>
                  <a:srgbClr val="0D3E6C"/>
                </a:solidFill>
                <a:latin typeface="Aptos"/>
              </a:rPr>
              <a:t>Жилищен имот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148840"/>
            <a:ext cx="4572000" cy="2560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>
                <a:solidFill>
                  <a:srgbClr val="CB9C36"/>
                </a:solidFill>
                <a:latin typeface="Aptos"/>
              </a:rPr>
              <a:t>Повече защита за наемателя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2487168"/>
            <a:ext cx="4480560" cy="16459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400"/>
              </a:spcAft>
              <a:defRPr sz="1320">
                <a:solidFill>
                  <a:srgbClr val="4E6986"/>
                </a:solidFill>
                <a:latin typeface="Aptos"/>
              </a:defRPr>
            </a:pPr>
            <a:r>
              <a:t>• Kündigung само при законно основание</a:t>
            </a:r>
          </a:p>
          <a:p>
            <a:pPr>
              <a:spcAft>
                <a:spcPts val="400"/>
              </a:spcAft>
              <a:defRPr sz="1320">
                <a:solidFill>
                  <a:srgbClr val="4E6986"/>
                </a:solidFill>
                <a:latin typeface="Aptos"/>
              </a:defRPr>
            </a:pPr>
            <a:r>
              <a:t>• срокове: 3 / 6 / 9 месеца</a:t>
            </a:r>
          </a:p>
          <a:p>
            <a:pPr>
              <a:spcAft>
                <a:spcPts val="400"/>
              </a:spcAft>
              <a:defRPr sz="1320">
                <a:solidFill>
                  <a:srgbClr val="4E6986"/>
                </a:solidFill>
                <a:latin typeface="Aptos"/>
              </a:defRPr>
            </a:pPr>
            <a:r>
              <a:t>• възможен Härtefall-Widerspruch</a:t>
            </a:r>
          </a:p>
          <a:p>
            <a:pPr>
              <a:spcAft>
                <a:spcPts val="400"/>
              </a:spcAft>
              <a:defRPr sz="1320">
                <a:solidFill>
                  <a:srgbClr val="4E6986"/>
                </a:solidFill>
                <a:latin typeface="Aptos"/>
              </a:defRPr>
            </a:pPr>
            <a:r>
              <a:t>• ограничения при повишаване на наема</a:t>
            </a:r>
          </a:p>
          <a:p>
            <a:pPr>
              <a:spcAft>
                <a:spcPts val="400"/>
              </a:spcAft>
              <a:defRPr sz="1320">
                <a:solidFill>
                  <a:srgbClr val="4E6986"/>
                </a:solidFill>
                <a:latin typeface="Aptos"/>
              </a:defRPr>
            </a:pPr>
            <a:r>
              <a:t>• купувачът поема действащия Mietvertrag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828800"/>
            <a:ext cx="438912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900" b="1">
                <a:solidFill>
                  <a:srgbClr val="0D3E6C"/>
                </a:solidFill>
                <a:latin typeface="Aptos"/>
              </a:rPr>
              <a:t>Бизнес / Gewerbe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5080" y="2148840"/>
            <a:ext cx="4572000" cy="2560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>
                <a:solidFill>
                  <a:srgbClr val="CB9C36"/>
                </a:solidFill>
                <a:latin typeface="Aptos"/>
              </a:rPr>
              <a:t>По-гъвкаво — ако договорът е добър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2487168"/>
            <a:ext cx="4480560" cy="16459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400"/>
              </a:spcAft>
              <a:defRPr sz="1320">
                <a:solidFill>
                  <a:srgbClr val="4E6986"/>
                </a:solidFill>
                <a:latin typeface="Aptos"/>
              </a:defRPr>
            </a:pPr>
            <a:r>
              <a:t>• повече договорна свобода</a:t>
            </a:r>
          </a:p>
          <a:p>
            <a:pPr>
              <a:spcAft>
                <a:spcPts val="400"/>
              </a:spcAft>
              <a:defRPr sz="1320">
                <a:solidFill>
                  <a:srgbClr val="4E6986"/>
                </a:solidFill>
                <a:latin typeface="Aptos"/>
              </a:defRPr>
            </a:pPr>
            <a:r>
              <a:t>• фиксиран срок + опции за удължаване</a:t>
            </a:r>
          </a:p>
          <a:p>
            <a:pPr>
              <a:spcAft>
                <a:spcPts val="400"/>
              </a:spcAft>
              <a:defRPr sz="1320">
                <a:solidFill>
                  <a:srgbClr val="4E6986"/>
                </a:solidFill>
                <a:latin typeface="Aptos"/>
              </a:defRPr>
            </a:pPr>
            <a:r>
              <a:t>• Indexmiete / Betriebskosten / Kaution по-гъвкаво</a:t>
            </a:r>
          </a:p>
          <a:p>
            <a:pPr>
              <a:spcAft>
                <a:spcPts val="400"/>
              </a:spcAft>
              <a:defRPr sz="1320">
                <a:solidFill>
                  <a:srgbClr val="4E6986"/>
                </a:solidFill>
                <a:latin typeface="Aptos"/>
              </a:defRPr>
            </a:pPr>
            <a:r>
              <a:t>• по-малко социална защита при прекратяване</a:t>
            </a:r>
          </a:p>
          <a:p>
            <a:pPr>
              <a:spcAft>
                <a:spcPts val="400"/>
              </a:spcAft>
              <a:defRPr sz="1320">
                <a:solidFill>
                  <a:srgbClr val="4E6986"/>
                </a:solidFill>
                <a:latin typeface="Aptos"/>
              </a:defRPr>
            </a:pPr>
            <a:r>
              <a:t>• възможно: USt-Option при бизнес наемател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97280" y="4709160"/>
            <a:ext cx="996696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9C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325880" y="4818888"/>
            <a:ext cx="950976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800" b="1">
                <a:solidFill>
                  <a:srgbClr val="0D3E6C"/>
                </a:solidFill>
                <a:latin typeface="Aptos"/>
              </a:rPr>
              <a:t>Правилото: не е „по-сигурно“ — а по-договорно.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5138928"/>
            <a:ext cx="9326880" cy="1828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80" b="0">
                <a:solidFill>
                  <a:srgbClr val="4E6986"/>
                </a:solidFill>
                <a:latin typeface="Aptos"/>
              </a:rPr>
              <a:t>Рискът се пренася от закона към качеството на договора и проверката на наемателя.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5532120"/>
            <a:ext cx="3429000" cy="65836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4D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5614416"/>
            <a:ext cx="3017520" cy="1828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1">
                <a:solidFill>
                  <a:srgbClr val="CB9C36"/>
                </a:solidFill>
                <a:latin typeface="Aptos"/>
              </a:rPr>
              <a:t>Предимство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5843016"/>
            <a:ext cx="3017520" cy="2286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00" b="1">
                <a:solidFill>
                  <a:srgbClr val="0D3E6C"/>
                </a:solidFill>
                <a:latin typeface="Aptos"/>
              </a:rPr>
              <a:t>по-дълги срокове и по-предвидими приходи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89120" y="5532120"/>
            <a:ext cx="3429000" cy="65836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4D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0" y="5614416"/>
            <a:ext cx="3017520" cy="1828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1">
                <a:solidFill>
                  <a:srgbClr val="CB9C36"/>
                </a:solidFill>
                <a:latin typeface="Aptos"/>
              </a:rPr>
              <a:t>Условие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0" y="5843016"/>
            <a:ext cx="3017520" cy="2286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00" b="1">
                <a:solidFill>
                  <a:srgbClr val="0D3E6C"/>
                </a:solidFill>
                <a:latin typeface="Aptos"/>
              </a:rPr>
              <a:t>проверка на Mietvertrag, Nutzung, Bonität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92440" y="5532120"/>
            <a:ext cx="3429000" cy="65836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4D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75319" y="5614416"/>
            <a:ext cx="3017520" cy="1828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1">
                <a:solidFill>
                  <a:srgbClr val="CB9C36"/>
                </a:solidFill>
                <a:latin typeface="Aptos"/>
              </a:rPr>
              <a:t>Риск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75319" y="5843016"/>
            <a:ext cx="3017520" cy="2286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00" b="1">
                <a:solidFill>
                  <a:srgbClr val="0D3E6C"/>
                </a:solidFill>
                <a:latin typeface="Aptos"/>
              </a:rPr>
              <a:t>празни периоди, зависимост от бизнеса, преустройство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537960"/>
            <a:ext cx="2926080" cy="12801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650" b="1">
                <a:solidFill>
                  <a:srgbClr val="0D3E6C"/>
                </a:solidFill>
                <a:latin typeface="Aptos"/>
              </a:rPr>
              <a:t>KANZLEI DR. TÖNIES-BAMBALSKA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6656832"/>
            <a:ext cx="3474720" cy="12801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640" b="0">
                <a:solidFill>
                  <a:srgbClr val="4E6986"/>
                </a:solidFill>
                <a:latin typeface="Aptos"/>
              </a:rPr>
              <a:t>TAX. LAW. GROW.  ·  Bulgarian Business in Germany.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789920" y="6583680"/>
            <a:ext cx="457200" cy="1371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750" b="0">
                <a:solidFill>
                  <a:srgbClr val="0D3E6C"/>
                </a:solidFill>
                <a:latin typeface="Aptos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E35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C9A44B"/>
          </a:solidFill>
          <a:ln w="1270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118872" y="164592"/>
            <a:ext cx="12072823" cy="13716"/>
          </a:xfrm>
          <a:prstGeom prst="rect">
            <a:avLst/>
          </a:prstGeom>
          <a:solidFill>
            <a:srgbClr val="E0C678"/>
          </a:solidFill>
          <a:ln w="12700">
            <a:solidFill>
              <a:srgbClr val="E0C678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731520" y="77724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0C67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ПРОДЪЛЖЕНИЕТО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731520" y="1234440"/>
            <a:ext cx="6126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ИНВЕСТИТОРСКИ НАРЪЧНИК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768096" y="2011680"/>
            <a:ext cx="5486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7E0EA"/>
                </a:solidFill>
              </a:rPr>
              <a:t>„Недвижими имоти в Германия – практичен наръчник за български инвеститори“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909560" y="960120"/>
            <a:ext cx="246888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7620">
            <a:solidFill>
              <a:srgbClr val="FFFFFF"/>
            </a:solidFill>
            <a:prstDash val="solid"/>
          </a:ln>
        </p:spPr>
        <p:txBody>
          <a:bodyPr/>
          <a:p/>
        </p:txBody>
      </p:sp>
      <p:pic>
        <p:nvPicPr>
          <p:cNvPr id="8" name="Image 0" descr="/mnt/data/bambalska_q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10728" y="1161288"/>
            <a:ext cx="2057400" cy="20574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543800" y="365760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D7E0EA"/>
                </a:solidFill>
              </a:rPr>
              <a:t>Сканирайте QR кода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D7E0EA"/>
                </a:solidFill>
              </a:rPr>
              <a:t>за актуалната версия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768096" y="2743200"/>
            <a:ext cx="5212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E0C678"/>
                </a:solidFill>
              </a:rPr>
              <a:t>www.bambalska.de/nedvizhimi-imoti-germania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768096" y="4892040"/>
            <a:ext cx="5394960" cy="0"/>
          </a:xfrm>
          <a:prstGeom prst="line">
            <a:avLst/>
          </a:prstGeom>
          <a:noFill/>
          <a:ln w="15240">
            <a:solidFill>
              <a:srgbClr val="C9A44B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768096" y="5102352"/>
            <a:ext cx="53035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dirty="0">
                <a:solidFill>
                  <a:srgbClr val="D7E0EA"/>
                </a:solidFill>
              </a:rPr>
              <a:t>Dr. jur. Anna Tönies-Bambalska</a:t>
            </a:r>
            <a:endParaRPr lang="en-US" sz="880" dirty="0"/>
          </a:p>
          <a:p>
            <a:pPr indent="0" marL="0">
              <a:buNone/>
            </a:pPr>
            <a:r>
              <a:rPr lang="en-US" sz="880" dirty="0">
                <a:solidFill>
                  <a:srgbClr val="D7E0EA"/>
                </a:solidFill>
              </a:rPr>
              <a:t>Rechtsanwältin · Fachanwältin für Internationales Wirtschaftsrecht</a:t>
            </a:r>
            <a:endParaRPr lang="en-US" sz="880" dirty="0"/>
          </a:p>
          <a:p>
            <a:pPr indent="0" marL="0">
              <a:buNone/>
            </a:pPr>
            <a:r>
              <a:rPr lang="en-US" sz="880" dirty="0">
                <a:solidFill>
                  <a:srgbClr val="D7E0EA"/>
                </a:solidFill>
              </a:rPr>
              <a:t>Maximilianstraße 14 · 80539 München</a:t>
            </a:r>
            <a:endParaRPr lang="en-US" sz="880" dirty="0"/>
          </a:p>
          <a:p>
            <a:pPr indent="0" marL="0">
              <a:buNone/>
            </a:pPr>
            <a:r>
              <a:rPr lang="en-US" sz="880" dirty="0">
                <a:solidFill>
                  <a:srgbClr val="D7E0EA"/>
                </a:solidFill>
              </a:rPr>
              <a:t>atb@bambalska.de · www.bambalska.de</a:t>
            </a:r>
            <a:endParaRPr lang="en-US" sz="880" dirty="0"/>
          </a:p>
        </p:txBody>
      </p:sp>
      <p:sp>
        <p:nvSpPr>
          <p:cNvPr id="13" name="Text 10"/>
          <p:cNvSpPr/>
          <p:nvPr/>
        </p:nvSpPr>
        <p:spPr>
          <a:xfrm>
            <a:off x="768096" y="6263640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dirty="0">
                <a:solidFill>
                  <a:srgbClr val="AEB8C5"/>
                </a:solidFill>
              </a:rPr>
              <a:t>Hinweis / Бележка: Презентацията предоставя обща информация и не замества индивидуална правна, данъчна или инвестиционна консултация.</a:t>
            </a:r>
            <a:endParaRPr lang="en-US" sz="630" dirty="0"/>
          </a:p>
        </p:txBody>
      </p:sp>
      <p:sp>
        <p:nvSpPr>
          <p:cNvPr id="14" name="Text 11"/>
          <p:cNvSpPr/>
          <p:nvPr/>
        </p:nvSpPr>
        <p:spPr>
          <a:xfrm>
            <a:off x="502920" y="6446520"/>
            <a:ext cx="4023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E0C6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KANZLEI DR. TÖNIES-BAMBALSKA</a:t>
            </a:r>
            <a:endParaRPr lang="en-US" sz="700" dirty="0"/>
          </a:p>
        </p:txBody>
      </p:sp>
      <p:sp>
        <p:nvSpPr>
          <p:cNvPr id="15" name="Text 12"/>
          <p:cNvSpPr/>
          <p:nvPr/>
        </p:nvSpPr>
        <p:spPr>
          <a:xfrm>
            <a:off x="502920" y="6611112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" dirty="0">
                <a:solidFill>
                  <a:srgbClr val="D8DD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TAX. LAW. GROW.  ·  Bulgarian Business in Germany.</a:t>
            </a:r>
            <a:endParaRPr lang="en-US" sz="660" dirty="0"/>
          </a:p>
        </p:txBody>
      </p:sp>
      <p:sp>
        <p:nvSpPr>
          <p:cNvPr id="16" name="Text 13"/>
          <p:cNvSpPr/>
          <p:nvPr/>
        </p:nvSpPr>
        <p:spPr>
          <a:xfrm>
            <a:off x="11475720" y="646480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sz="750">
                <a:solidFill>
                  <a:srgbClr val="08355D"/>
                </a:solidFill>
                <a:latin typeface="Aptos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Kanzlei Dr. Tönies-Bambalska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Immobilieninvestitionen in Deutschland – Vortrag BG Investoren</dc:title>
  <dc:subject>Rechtliche, steuerliche und praktische Aspekte des Immobilienerwerbs in Deutschland</dc:subject>
  <dc:creator>Kanzlei Dr. Tönies-Bambalska</dc:creator>
  <cp:lastModifiedBy>Kanzlei Dr. Tönies-Bambalska</cp:lastModifiedBy>
  <cp:revision>1</cp:revision>
  <dcterms:created xsi:type="dcterms:W3CDTF">2026-10-02T12:35:05Z</dcterms:created>
  <dcterms:modified xsi:type="dcterms:W3CDTF">2026-10-02T12:35:05Z</dcterms:modified>
  <cp:keywords>Immobilien Deutschland Bulgarien Grunderwerbsteuer Mietrecht Due Diligence</cp:keywords>
</cp:coreProperties>
</file>